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8" r:id="rId5"/>
    <p:sldId id="269" r:id="rId6"/>
    <p:sldId id="270" r:id="rId7"/>
    <p:sldId id="261" r:id="rId8"/>
    <p:sldId id="262" r:id="rId9"/>
    <p:sldId id="265" r:id="rId10"/>
    <p:sldId id="271" r:id="rId11"/>
    <p:sldId id="272" r:id="rId12"/>
    <p:sldId id="273" r:id="rId13"/>
    <p:sldId id="267" r:id="rId14"/>
  </p:sldIdLst>
  <p:sldSz cx="18288000" cy="10287000"/>
  <p:notesSz cx="6858000" cy="9144000"/>
  <p:embeddedFontLst>
    <p:embeddedFont>
      <p:font typeface="Black Mango Medium" panose="020B0604020202020204" charset="0"/>
      <p:regular r:id="rId15"/>
    </p:embeddedFont>
    <p:embeddedFont>
      <p:font typeface="Poppins Light" panose="00000400000000000000" pitchFamily="2" charset="0"/>
      <p:regular r:id="rId16"/>
      <p:italic r:id="rId17"/>
    </p:embeddedFont>
    <p:embeddedFont>
      <p:font typeface="TT Drug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845"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a Balasooriya" userId="4af5cc2e0ff57d50" providerId="LiveId" clId="{7839E25E-C57E-4EC4-AB55-032AC7C0D227}"/>
    <pc:docChg chg="undo custSel modSld">
      <pc:chgData name="Pankaja Balasooriya" userId="4af5cc2e0ff57d50" providerId="LiveId" clId="{7839E25E-C57E-4EC4-AB55-032AC7C0D227}" dt="2024-05-05T13:36:48.464" v="1191" actId="1076"/>
      <pc:docMkLst>
        <pc:docMk/>
      </pc:docMkLst>
      <pc:sldChg chg="delSp modSp mod">
        <pc:chgData name="Pankaja Balasooriya" userId="4af5cc2e0ff57d50" providerId="LiveId" clId="{7839E25E-C57E-4EC4-AB55-032AC7C0D227}" dt="2024-05-05T13:36:48.464" v="1191" actId="1076"/>
        <pc:sldMkLst>
          <pc:docMk/>
          <pc:sldMk cId="0" sldId="256"/>
        </pc:sldMkLst>
        <pc:spChg chg="del">
          <ac:chgData name="Pankaja Balasooriya" userId="4af5cc2e0ff57d50" providerId="LiveId" clId="{7839E25E-C57E-4EC4-AB55-032AC7C0D227}" dt="2024-04-21T11:14:02.784" v="0" actId="478"/>
          <ac:spMkLst>
            <pc:docMk/>
            <pc:sldMk cId="0" sldId="256"/>
            <ac:spMk id="10" creationId="{00000000-0000-0000-0000-000000000000}"/>
          </ac:spMkLst>
        </pc:spChg>
        <pc:spChg chg="mod">
          <ac:chgData name="Pankaja Balasooriya" userId="4af5cc2e0ff57d50" providerId="LiveId" clId="{7839E25E-C57E-4EC4-AB55-032AC7C0D227}" dt="2024-04-21T11:14:54.310" v="29" actId="255"/>
          <ac:spMkLst>
            <pc:docMk/>
            <pc:sldMk cId="0" sldId="256"/>
            <ac:spMk id="11" creationId="{00000000-0000-0000-0000-000000000000}"/>
          </ac:spMkLst>
        </pc:spChg>
        <pc:spChg chg="mod">
          <ac:chgData name="Pankaja Balasooriya" userId="4af5cc2e0ff57d50" providerId="LiveId" clId="{7839E25E-C57E-4EC4-AB55-032AC7C0D227}" dt="2024-04-21T11:14:21.580" v="12" actId="20577"/>
          <ac:spMkLst>
            <pc:docMk/>
            <pc:sldMk cId="0" sldId="256"/>
            <ac:spMk id="12" creationId="{00000000-0000-0000-0000-000000000000}"/>
          </ac:spMkLst>
        </pc:spChg>
        <pc:spChg chg="del">
          <ac:chgData name="Pankaja Balasooriya" userId="4af5cc2e0ff57d50" providerId="LiveId" clId="{7839E25E-C57E-4EC4-AB55-032AC7C0D227}" dt="2024-04-21T11:14:09.088" v="1" actId="478"/>
          <ac:spMkLst>
            <pc:docMk/>
            <pc:sldMk cId="0" sldId="256"/>
            <ac:spMk id="13" creationId="{00000000-0000-0000-0000-000000000000}"/>
          </ac:spMkLst>
        </pc:spChg>
        <pc:spChg chg="mod">
          <ac:chgData name="Pankaja Balasooriya" userId="4af5cc2e0ff57d50" providerId="LiveId" clId="{7839E25E-C57E-4EC4-AB55-032AC7C0D227}" dt="2024-05-05T13:36:48.464" v="1191" actId="1076"/>
          <ac:spMkLst>
            <pc:docMk/>
            <pc:sldMk cId="0" sldId="256"/>
            <ac:spMk id="24" creationId="{00000000-0000-0000-0000-000000000000}"/>
          </ac:spMkLst>
        </pc:spChg>
        <pc:spChg chg="mod">
          <ac:chgData name="Pankaja Balasooriya" userId="4af5cc2e0ff57d50" providerId="LiveId" clId="{7839E25E-C57E-4EC4-AB55-032AC7C0D227}" dt="2024-04-21T11:17:46.514" v="177" actId="20577"/>
          <ac:spMkLst>
            <pc:docMk/>
            <pc:sldMk cId="0" sldId="256"/>
            <ac:spMk id="25" creationId="{00000000-0000-0000-0000-000000000000}"/>
          </ac:spMkLst>
        </pc:spChg>
        <pc:spChg chg="del">
          <ac:chgData name="Pankaja Balasooriya" userId="4af5cc2e0ff57d50" providerId="LiveId" clId="{7839E25E-C57E-4EC4-AB55-032AC7C0D227}" dt="2024-04-21T11:15:33.735" v="34" actId="478"/>
          <ac:spMkLst>
            <pc:docMk/>
            <pc:sldMk cId="0" sldId="256"/>
            <ac:spMk id="26" creationId="{00000000-0000-0000-0000-000000000000}"/>
          </ac:spMkLst>
        </pc:spChg>
        <pc:grpChg chg="mod">
          <ac:chgData name="Pankaja Balasooriya" userId="4af5cc2e0ff57d50" providerId="LiveId" clId="{7839E25E-C57E-4EC4-AB55-032AC7C0D227}" dt="2024-04-21T11:15:14.736" v="30" actId="14100"/>
          <ac:grpSpMkLst>
            <pc:docMk/>
            <pc:sldMk cId="0" sldId="256"/>
            <ac:grpSpMk id="7" creationId="{00000000-0000-0000-0000-000000000000}"/>
          </ac:grpSpMkLst>
        </pc:grpChg>
      </pc:sldChg>
      <pc:sldChg chg="modSp mod">
        <pc:chgData name="Pankaja Balasooriya" userId="4af5cc2e0ff57d50" providerId="LiveId" clId="{7839E25E-C57E-4EC4-AB55-032AC7C0D227}" dt="2024-04-21T11:22:10.688" v="553" actId="20577"/>
        <pc:sldMkLst>
          <pc:docMk/>
          <pc:sldMk cId="0" sldId="258"/>
        </pc:sldMkLst>
        <pc:spChg chg="mod">
          <ac:chgData name="Pankaja Balasooriya" userId="4af5cc2e0ff57d50" providerId="LiveId" clId="{7839E25E-C57E-4EC4-AB55-032AC7C0D227}" dt="2024-04-21T11:22:10.688" v="553" actId="20577"/>
          <ac:spMkLst>
            <pc:docMk/>
            <pc:sldMk cId="0" sldId="258"/>
            <ac:spMk id="12" creationId="{00000000-0000-0000-0000-000000000000}"/>
          </ac:spMkLst>
        </pc:spChg>
      </pc:sldChg>
      <pc:sldChg chg="addSp delSp modSp mod">
        <pc:chgData name="Pankaja Balasooriya" userId="4af5cc2e0ff57d50" providerId="LiveId" clId="{7839E25E-C57E-4EC4-AB55-032AC7C0D227}" dt="2024-04-21T11:57:33.028" v="1189" actId="20577"/>
        <pc:sldMkLst>
          <pc:docMk/>
          <pc:sldMk cId="0" sldId="259"/>
        </pc:sldMkLst>
        <pc:spChg chg="mod">
          <ac:chgData name="Pankaja Balasooriya" userId="4af5cc2e0ff57d50" providerId="LiveId" clId="{7839E25E-C57E-4EC4-AB55-032AC7C0D227}" dt="2024-04-21T11:36:43.977" v="735" actId="14100"/>
          <ac:spMkLst>
            <pc:docMk/>
            <pc:sldMk cId="0" sldId="259"/>
            <ac:spMk id="16" creationId="{00000000-0000-0000-0000-000000000000}"/>
          </ac:spMkLst>
        </pc:spChg>
        <pc:spChg chg="del">
          <ac:chgData name="Pankaja Balasooriya" userId="4af5cc2e0ff57d50" providerId="LiveId" clId="{7839E25E-C57E-4EC4-AB55-032AC7C0D227}" dt="2024-04-21T11:40:27.730" v="862" actId="478"/>
          <ac:spMkLst>
            <pc:docMk/>
            <pc:sldMk cId="0" sldId="259"/>
            <ac:spMk id="17" creationId="{00000000-0000-0000-0000-000000000000}"/>
          </ac:spMkLst>
        </pc:spChg>
        <pc:spChg chg="del">
          <ac:chgData name="Pankaja Balasooriya" userId="4af5cc2e0ff57d50" providerId="LiveId" clId="{7839E25E-C57E-4EC4-AB55-032AC7C0D227}" dt="2024-04-21T11:40:24.845" v="861" actId="478"/>
          <ac:spMkLst>
            <pc:docMk/>
            <pc:sldMk cId="0" sldId="259"/>
            <ac:spMk id="18" creationId="{00000000-0000-0000-0000-000000000000}"/>
          </ac:spMkLst>
        </pc:spChg>
        <pc:spChg chg="add del mod">
          <ac:chgData name="Pankaja Balasooriya" userId="4af5cc2e0ff57d50" providerId="LiveId" clId="{7839E25E-C57E-4EC4-AB55-032AC7C0D227}" dt="2024-04-21T11:57:33.028" v="1189" actId="20577"/>
          <ac:spMkLst>
            <pc:docMk/>
            <pc:sldMk cId="0" sldId="259"/>
            <ac:spMk id="19" creationId="{00000000-0000-0000-0000-000000000000}"/>
          </ac:spMkLst>
        </pc:spChg>
        <pc:spChg chg="del">
          <ac:chgData name="Pankaja Balasooriya" userId="4af5cc2e0ff57d50" providerId="LiveId" clId="{7839E25E-C57E-4EC4-AB55-032AC7C0D227}" dt="2024-04-21T11:23:43.951" v="578" actId="21"/>
          <ac:spMkLst>
            <pc:docMk/>
            <pc:sldMk cId="0" sldId="259"/>
            <ac:spMk id="20" creationId="{00000000-0000-0000-0000-000000000000}"/>
          </ac:spMkLst>
        </pc:spChg>
      </pc:sldChg>
      <pc:sldChg chg="modSp mod">
        <pc:chgData name="Pankaja Balasooriya" userId="4af5cc2e0ff57d50" providerId="LiveId" clId="{7839E25E-C57E-4EC4-AB55-032AC7C0D227}" dt="2024-04-21T11:50:52.908" v="1175" actId="20577"/>
        <pc:sldMkLst>
          <pc:docMk/>
          <pc:sldMk cId="0" sldId="260"/>
        </pc:sldMkLst>
        <pc:spChg chg="mod">
          <ac:chgData name="Pankaja Balasooriya" userId="4af5cc2e0ff57d50" providerId="LiveId" clId="{7839E25E-C57E-4EC4-AB55-032AC7C0D227}" dt="2024-04-21T11:44:15.274" v="947" actId="14100"/>
          <ac:spMkLst>
            <pc:docMk/>
            <pc:sldMk cId="0" sldId="260"/>
            <ac:spMk id="31" creationId="{00000000-0000-0000-0000-000000000000}"/>
          </ac:spMkLst>
        </pc:spChg>
        <pc:spChg chg="mod">
          <ac:chgData name="Pankaja Balasooriya" userId="4af5cc2e0ff57d50" providerId="LiveId" clId="{7839E25E-C57E-4EC4-AB55-032AC7C0D227}" dt="2024-04-21T11:50:52.908" v="1175" actId="20577"/>
          <ac:spMkLst>
            <pc:docMk/>
            <pc:sldMk cId="0" sldId="260"/>
            <ac:spMk id="3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534D"/>
        </a:solidFill>
        <a:effectLst/>
      </p:bgPr>
    </p:bg>
    <p:spTree>
      <p:nvGrpSpPr>
        <p:cNvPr id="1" name=""/>
        <p:cNvGrpSpPr/>
        <p:nvPr/>
      </p:nvGrpSpPr>
      <p:grpSpPr>
        <a:xfrm>
          <a:off x="0" y="0"/>
          <a:ext cx="0" cy="0"/>
          <a:chOff x="0" y="0"/>
          <a:chExt cx="0" cy="0"/>
        </a:xfrm>
      </p:grpSpPr>
      <p:grpSp>
        <p:nvGrpSpPr>
          <p:cNvPr id="3" name="Group 3"/>
          <p:cNvGrpSpPr/>
          <p:nvPr/>
        </p:nvGrpSpPr>
        <p:grpSpPr>
          <a:xfrm>
            <a:off x="-2280794" y="-302524"/>
            <a:ext cx="5831940" cy="10977714"/>
            <a:chOff x="0" y="0"/>
            <a:chExt cx="1535984" cy="2891250"/>
          </a:xfrm>
        </p:grpSpPr>
        <p:sp>
          <p:nvSpPr>
            <p:cNvPr id="4" name="Freeform 4"/>
            <p:cNvSpPr/>
            <p:nvPr/>
          </p:nvSpPr>
          <p:spPr>
            <a:xfrm>
              <a:off x="0" y="0"/>
              <a:ext cx="1535984" cy="2891250"/>
            </a:xfrm>
            <a:custGeom>
              <a:avLst/>
              <a:gdLst/>
              <a:ahLst/>
              <a:cxnLst/>
              <a:rect l="l" t="t" r="r" b="b"/>
              <a:pathLst>
                <a:path w="1535984" h="2891250">
                  <a:moveTo>
                    <a:pt x="0" y="0"/>
                  </a:moveTo>
                  <a:lnTo>
                    <a:pt x="1535984" y="0"/>
                  </a:lnTo>
                  <a:lnTo>
                    <a:pt x="1535984" y="2891250"/>
                  </a:lnTo>
                  <a:lnTo>
                    <a:pt x="0" y="2891250"/>
                  </a:lnTo>
                  <a:close/>
                </a:path>
              </a:pathLst>
            </a:custGeom>
            <a:solidFill>
              <a:srgbClr val="222920"/>
            </a:solidFill>
          </p:spPr>
          <p:txBody>
            <a:bodyPr/>
            <a:lstStyle/>
            <a:p>
              <a:endParaRPr lang="en-US"/>
            </a:p>
          </p:txBody>
        </p:sp>
        <p:sp>
          <p:nvSpPr>
            <p:cNvPr id="5" name="TextBox 5"/>
            <p:cNvSpPr txBox="1"/>
            <p:nvPr/>
          </p:nvSpPr>
          <p:spPr>
            <a:xfrm>
              <a:off x="0" y="0"/>
              <a:ext cx="1535984" cy="2891250"/>
            </a:xfrm>
            <a:prstGeom prst="rect">
              <a:avLst/>
            </a:prstGeom>
          </p:spPr>
          <p:txBody>
            <a:bodyPr lIns="50800" tIns="50800" rIns="50800" bIns="50800" rtlCol="0" anchor="ctr"/>
            <a:lstStyle/>
            <a:p>
              <a:pPr algn="ctr">
                <a:lnSpc>
                  <a:spcPts val="2750"/>
                </a:lnSpc>
              </a:pPr>
              <a:endParaRPr/>
            </a:p>
          </p:txBody>
        </p:sp>
      </p:grpSp>
      <p:sp>
        <p:nvSpPr>
          <p:cNvPr id="6" name="Freeform 6"/>
          <p:cNvSpPr/>
          <p:nvPr/>
        </p:nvSpPr>
        <p:spPr>
          <a:xfrm rot="-10800000">
            <a:off x="1600200" y="5049002"/>
            <a:ext cx="7865691" cy="2261386"/>
          </a:xfrm>
          <a:custGeom>
            <a:avLst/>
            <a:gdLst/>
            <a:ahLst/>
            <a:cxnLst/>
            <a:rect l="l" t="t" r="r" b="b"/>
            <a:pathLst>
              <a:path w="7865691" h="2261386">
                <a:moveTo>
                  <a:pt x="0" y="0"/>
                </a:moveTo>
                <a:lnTo>
                  <a:pt x="7865690" y="0"/>
                </a:lnTo>
                <a:lnTo>
                  <a:pt x="7865690" y="2261386"/>
                </a:lnTo>
                <a:lnTo>
                  <a:pt x="0" y="2261386"/>
                </a:lnTo>
                <a:lnTo>
                  <a:pt x="0" y="0"/>
                </a:lnTo>
                <a:close/>
              </a:path>
            </a:pathLst>
          </a:custGeom>
          <a:blipFill>
            <a:blip r:embed="rId2">
              <a:alphaModFix amt="48000"/>
            </a:blip>
            <a:stretch>
              <a:fillRect/>
            </a:stretch>
          </a:blipFill>
        </p:spPr>
        <p:txBody>
          <a:bodyPr/>
          <a:lstStyle/>
          <a:p>
            <a:endParaRPr lang="en-US"/>
          </a:p>
        </p:txBody>
      </p:sp>
      <p:grpSp>
        <p:nvGrpSpPr>
          <p:cNvPr id="7" name="Group 7"/>
          <p:cNvGrpSpPr/>
          <p:nvPr/>
        </p:nvGrpSpPr>
        <p:grpSpPr>
          <a:xfrm>
            <a:off x="1600200" y="1409700"/>
            <a:ext cx="7865691" cy="6877139"/>
            <a:chOff x="0" y="0"/>
            <a:chExt cx="2071622" cy="1234537"/>
          </a:xfrm>
        </p:grpSpPr>
        <p:sp>
          <p:nvSpPr>
            <p:cNvPr id="8" name="Freeform 8"/>
            <p:cNvSpPr/>
            <p:nvPr/>
          </p:nvSpPr>
          <p:spPr>
            <a:xfrm>
              <a:off x="0" y="0"/>
              <a:ext cx="2071622" cy="1234537"/>
            </a:xfrm>
            <a:custGeom>
              <a:avLst/>
              <a:gdLst/>
              <a:ahLst/>
              <a:cxnLst/>
              <a:rect l="l" t="t" r="r" b="b"/>
              <a:pathLst>
                <a:path w="2071622" h="1234537">
                  <a:moveTo>
                    <a:pt x="0" y="0"/>
                  </a:moveTo>
                  <a:lnTo>
                    <a:pt x="2071622" y="0"/>
                  </a:lnTo>
                  <a:lnTo>
                    <a:pt x="2071622" y="1234537"/>
                  </a:lnTo>
                  <a:lnTo>
                    <a:pt x="0" y="1234537"/>
                  </a:lnTo>
                  <a:close/>
                </a:path>
              </a:pathLst>
            </a:custGeom>
            <a:solidFill>
              <a:srgbClr val="36534D"/>
            </a:solidFill>
            <a:ln w="19050" cap="sq">
              <a:solidFill>
                <a:srgbClr val="FFFFFF"/>
              </a:solidFill>
              <a:prstDash val="solid"/>
              <a:miter/>
            </a:ln>
          </p:spPr>
          <p:txBody>
            <a:bodyPr/>
            <a:lstStyle/>
            <a:p>
              <a:endParaRPr lang="en-US"/>
            </a:p>
          </p:txBody>
        </p:sp>
        <p:sp>
          <p:nvSpPr>
            <p:cNvPr id="9" name="TextBox 9"/>
            <p:cNvSpPr txBox="1"/>
            <p:nvPr/>
          </p:nvSpPr>
          <p:spPr>
            <a:xfrm>
              <a:off x="0" y="0"/>
              <a:ext cx="2071622" cy="1234537"/>
            </a:xfrm>
            <a:prstGeom prst="rect">
              <a:avLst/>
            </a:prstGeom>
          </p:spPr>
          <p:txBody>
            <a:bodyPr lIns="50800" tIns="50800" rIns="50800" bIns="50800" rtlCol="0" anchor="ctr"/>
            <a:lstStyle/>
            <a:p>
              <a:pPr marL="0" lvl="0" indent="0" algn="ctr">
                <a:lnSpc>
                  <a:spcPts val="2750"/>
                </a:lnSpc>
                <a:spcBef>
                  <a:spcPct val="0"/>
                </a:spcBef>
              </a:pPr>
              <a:endParaRPr/>
            </a:p>
          </p:txBody>
        </p:sp>
      </p:grpSp>
      <p:sp>
        <p:nvSpPr>
          <p:cNvPr id="11" name="TextBox 11"/>
          <p:cNvSpPr txBox="1"/>
          <p:nvPr/>
        </p:nvSpPr>
        <p:spPr>
          <a:xfrm>
            <a:off x="2045375" y="2539933"/>
            <a:ext cx="7132085" cy="1500411"/>
          </a:xfrm>
          <a:prstGeom prst="rect">
            <a:avLst/>
          </a:prstGeom>
        </p:spPr>
        <p:txBody>
          <a:bodyPr lIns="0" tIns="0" rIns="0" bIns="0" rtlCol="0" anchor="t">
            <a:spAutoFit/>
          </a:bodyPr>
          <a:lstStyle/>
          <a:p>
            <a:pPr>
              <a:lnSpc>
                <a:spcPts val="13175"/>
              </a:lnSpc>
            </a:pPr>
            <a:r>
              <a:rPr lang="en-US" sz="6000" spc="301" dirty="0">
                <a:solidFill>
                  <a:srgbClr val="F5FFF5"/>
                </a:solidFill>
                <a:latin typeface="Black Mango Medium"/>
              </a:rPr>
              <a:t>Progress Report</a:t>
            </a:r>
          </a:p>
        </p:txBody>
      </p:sp>
      <p:sp>
        <p:nvSpPr>
          <p:cNvPr id="12" name="TextBox 12"/>
          <p:cNvSpPr txBox="1"/>
          <p:nvPr/>
        </p:nvSpPr>
        <p:spPr>
          <a:xfrm>
            <a:off x="2045375" y="1686355"/>
            <a:ext cx="5320397" cy="973985"/>
          </a:xfrm>
          <a:prstGeom prst="rect">
            <a:avLst/>
          </a:prstGeom>
        </p:spPr>
        <p:txBody>
          <a:bodyPr lIns="0" tIns="0" rIns="0" bIns="0" rtlCol="0" anchor="t">
            <a:spAutoFit/>
          </a:bodyPr>
          <a:lstStyle/>
          <a:p>
            <a:pPr>
              <a:lnSpc>
                <a:spcPts val="7974"/>
              </a:lnSpc>
            </a:pPr>
            <a:r>
              <a:rPr lang="en-US" sz="5696" spc="945" dirty="0">
                <a:solidFill>
                  <a:srgbClr val="F5FFF5"/>
                </a:solidFill>
                <a:latin typeface="Poppins Light"/>
              </a:rPr>
              <a:t>Trail Guard</a:t>
            </a:r>
          </a:p>
        </p:txBody>
      </p:sp>
      <p:grpSp>
        <p:nvGrpSpPr>
          <p:cNvPr id="14" name="Group 14"/>
          <p:cNvGrpSpPr/>
          <p:nvPr/>
        </p:nvGrpSpPr>
        <p:grpSpPr>
          <a:xfrm>
            <a:off x="1995329" y="4154751"/>
            <a:ext cx="2295842" cy="565612"/>
            <a:chOff x="0" y="0"/>
            <a:chExt cx="604666" cy="148968"/>
          </a:xfrm>
        </p:grpSpPr>
        <p:sp>
          <p:nvSpPr>
            <p:cNvPr id="15" name="Freeform 15"/>
            <p:cNvSpPr/>
            <p:nvPr/>
          </p:nvSpPr>
          <p:spPr>
            <a:xfrm>
              <a:off x="0" y="0"/>
              <a:ext cx="604666" cy="148968"/>
            </a:xfrm>
            <a:custGeom>
              <a:avLst/>
              <a:gdLst/>
              <a:ahLst/>
              <a:cxnLst/>
              <a:rect l="l" t="t" r="r" b="b"/>
              <a:pathLst>
                <a:path w="604666" h="148968">
                  <a:moveTo>
                    <a:pt x="0" y="0"/>
                  </a:moveTo>
                  <a:lnTo>
                    <a:pt x="604666" y="0"/>
                  </a:lnTo>
                  <a:lnTo>
                    <a:pt x="604666" y="148968"/>
                  </a:lnTo>
                  <a:lnTo>
                    <a:pt x="0" y="148968"/>
                  </a:lnTo>
                  <a:close/>
                </a:path>
              </a:pathLst>
            </a:custGeom>
            <a:solidFill>
              <a:srgbClr val="222920"/>
            </a:solidFill>
          </p:spPr>
          <p:txBody>
            <a:bodyPr/>
            <a:lstStyle/>
            <a:p>
              <a:endParaRPr lang="en-US"/>
            </a:p>
          </p:txBody>
        </p:sp>
        <p:sp>
          <p:nvSpPr>
            <p:cNvPr id="16" name="TextBox 16"/>
            <p:cNvSpPr txBox="1"/>
            <p:nvPr/>
          </p:nvSpPr>
          <p:spPr>
            <a:xfrm>
              <a:off x="0" y="0"/>
              <a:ext cx="604666" cy="148968"/>
            </a:xfrm>
            <a:prstGeom prst="rect">
              <a:avLst/>
            </a:prstGeom>
          </p:spPr>
          <p:txBody>
            <a:bodyPr lIns="50800" tIns="50800" rIns="50800" bIns="50800" rtlCol="0" anchor="ctr"/>
            <a:lstStyle/>
            <a:p>
              <a:pPr algn="ctr">
                <a:lnSpc>
                  <a:spcPts val="2750"/>
                </a:lnSpc>
              </a:pPr>
              <a:endParaRPr/>
            </a:p>
          </p:txBody>
        </p:sp>
      </p:grpSp>
      <p:grpSp>
        <p:nvGrpSpPr>
          <p:cNvPr id="17" name="Group 17"/>
          <p:cNvGrpSpPr/>
          <p:nvPr/>
        </p:nvGrpSpPr>
        <p:grpSpPr>
          <a:xfrm>
            <a:off x="4291171" y="4154751"/>
            <a:ext cx="2291657" cy="565612"/>
            <a:chOff x="0" y="0"/>
            <a:chExt cx="603564" cy="148968"/>
          </a:xfrm>
        </p:grpSpPr>
        <p:sp>
          <p:nvSpPr>
            <p:cNvPr id="18" name="Freeform 18"/>
            <p:cNvSpPr/>
            <p:nvPr/>
          </p:nvSpPr>
          <p:spPr>
            <a:xfrm>
              <a:off x="0" y="0"/>
              <a:ext cx="603564" cy="148968"/>
            </a:xfrm>
            <a:custGeom>
              <a:avLst/>
              <a:gdLst/>
              <a:ahLst/>
              <a:cxnLst/>
              <a:rect l="l" t="t" r="r" b="b"/>
              <a:pathLst>
                <a:path w="603564" h="148968">
                  <a:moveTo>
                    <a:pt x="0" y="0"/>
                  </a:moveTo>
                  <a:lnTo>
                    <a:pt x="603564" y="0"/>
                  </a:lnTo>
                  <a:lnTo>
                    <a:pt x="603564" y="148968"/>
                  </a:lnTo>
                  <a:lnTo>
                    <a:pt x="0" y="148968"/>
                  </a:lnTo>
                  <a:close/>
                </a:path>
              </a:pathLst>
            </a:custGeom>
            <a:solidFill>
              <a:srgbClr val="2A443F"/>
            </a:solidFill>
          </p:spPr>
          <p:txBody>
            <a:bodyPr/>
            <a:lstStyle/>
            <a:p>
              <a:endParaRPr lang="en-US"/>
            </a:p>
          </p:txBody>
        </p:sp>
        <p:sp>
          <p:nvSpPr>
            <p:cNvPr id="19" name="TextBox 19"/>
            <p:cNvSpPr txBox="1"/>
            <p:nvPr/>
          </p:nvSpPr>
          <p:spPr>
            <a:xfrm>
              <a:off x="0" y="0"/>
              <a:ext cx="603564" cy="148968"/>
            </a:xfrm>
            <a:prstGeom prst="rect">
              <a:avLst/>
            </a:prstGeom>
          </p:spPr>
          <p:txBody>
            <a:bodyPr lIns="50800" tIns="50800" rIns="50800" bIns="50800" rtlCol="0" anchor="ctr"/>
            <a:lstStyle/>
            <a:p>
              <a:pPr algn="ctr">
                <a:lnSpc>
                  <a:spcPts val="2750"/>
                </a:lnSpc>
              </a:pPr>
              <a:endParaRPr/>
            </a:p>
          </p:txBody>
        </p:sp>
      </p:grpSp>
      <p:grpSp>
        <p:nvGrpSpPr>
          <p:cNvPr id="20" name="Group 20"/>
          <p:cNvGrpSpPr/>
          <p:nvPr/>
        </p:nvGrpSpPr>
        <p:grpSpPr>
          <a:xfrm>
            <a:off x="6582828" y="4154751"/>
            <a:ext cx="2169246" cy="565612"/>
            <a:chOff x="0" y="0"/>
            <a:chExt cx="571324" cy="148968"/>
          </a:xfrm>
        </p:grpSpPr>
        <p:sp>
          <p:nvSpPr>
            <p:cNvPr id="21" name="Freeform 21"/>
            <p:cNvSpPr/>
            <p:nvPr/>
          </p:nvSpPr>
          <p:spPr>
            <a:xfrm>
              <a:off x="0" y="0"/>
              <a:ext cx="571324" cy="148968"/>
            </a:xfrm>
            <a:custGeom>
              <a:avLst/>
              <a:gdLst/>
              <a:ahLst/>
              <a:cxnLst/>
              <a:rect l="l" t="t" r="r" b="b"/>
              <a:pathLst>
                <a:path w="571324" h="148968">
                  <a:moveTo>
                    <a:pt x="0" y="0"/>
                  </a:moveTo>
                  <a:lnTo>
                    <a:pt x="571324" y="0"/>
                  </a:lnTo>
                  <a:lnTo>
                    <a:pt x="571324" y="148968"/>
                  </a:lnTo>
                  <a:lnTo>
                    <a:pt x="0" y="148968"/>
                  </a:lnTo>
                  <a:close/>
                </a:path>
              </a:pathLst>
            </a:custGeom>
            <a:solidFill>
              <a:srgbClr val="45605A"/>
            </a:solidFill>
          </p:spPr>
          <p:txBody>
            <a:bodyPr/>
            <a:lstStyle/>
            <a:p>
              <a:endParaRPr lang="en-US"/>
            </a:p>
          </p:txBody>
        </p:sp>
        <p:sp>
          <p:nvSpPr>
            <p:cNvPr id="22" name="TextBox 22"/>
            <p:cNvSpPr txBox="1"/>
            <p:nvPr/>
          </p:nvSpPr>
          <p:spPr>
            <a:xfrm>
              <a:off x="0" y="0"/>
              <a:ext cx="571324" cy="148968"/>
            </a:xfrm>
            <a:prstGeom prst="rect">
              <a:avLst/>
            </a:prstGeom>
          </p:spPr>
          <p:txBody>
            <a:bodyPr lIns="50800" tIns="50800" rIns="50800" bIns="50800" rtlCol="0" anchor="ctr"/>
            <a:lstStyle/>
            <a:p>
              <a:pPr algn="ctr">
                <a:lnSpc>
                  <a:spcPts val="2750"/>
                </a:lnSpc>
              </a:pPr>
              <a:endParaRPr/>
            </a:p>
          </p:txBody>
        </p:sp>
      </p:grpSp>
      <p:grpSp>
        <p:nvGrpSpPr>
          <p:cNvPr id="23" name="Group 23"/>
          <p:cNvGrpSpPr/>
          <p:nvPr/>
        </p:nvGrpSpPr>
        <p:grpSpPr>
          <a:xfrm>
            <a:off x="2144527" y="5049001"/>
            <a:ext cx="6933775" cy="2765664"/>
            <a:chOff x="19844" y="0"/>
            <a:chExt cx="1387707" cy="553513"/>
          </a:xfrm>
        </p:grpSpPr>
        <p:sp>
          <p:nvSpPr>
            <p:cNvPr id="24" name="Freeform 24"/>
            <p:cNvSpPr/>
            <p:nvPr/>
          </p:nvSpPr>
          <p:spPr>
            <a:xfrm>
              <a:off x="19844" y="0"/>
              <a:ext cx="1387707" cy="553513"/>
            </a:xfrm>
            <a:custGeom>
              <a:avLst/>
              <a:gdLst/>
              <a:ahLst/>
              <a:cxnLst/>
              <a:rect l="l" t="t" r="r" b="b"/>
              <a:pathLst>
                <a:path w="1014752" h="123404">
                  <a:moveTo>
                    <a:pt x="61702" y="0"/>
                  </a:moveTo>
                  <a:lnTo>
                    <a:pt x="953050" y="0"/>
                  </a:lnTo>
                  <a:cubicBezTo>
                    <a:pt x="987127" y="0"/>
                    <a:pt x="1014752" y="27625"/>
                    <a:pt x="1014752" y="61702"/>
                  </a:cubicBezTo>
                  <a:lnTo>
                    <a:pt x="1014752" y="61702"/>
                  </a:lnTo>
                  <a:cubicBezTo>
                    <a:pt x="1014752" y="78066"/>
                    <a:pt x="1008251" y="93760"/>
                    <a:pt x="996680" y="105332"/>
                  </a:cubicBezTo>
                  <a:cubicBezTo>
                    <a:pt x="985108" y="116903"/>
                    <a:pt x="969414" y="123404"/>
                    <a:pt x="953050" y="123404"/>
                  </a:cubicBezTo>
                  <a:lnTo>
                    <a:pt x="61702" y="123404"/>
                  </a:lnTo>
                  <a:cubicBezTo>
                    <a:pt x="27625" y="123404"/>
                    <a:pt x="0" y="95779"/>
                    <a:pt x="0" y="61702"/>
                  </a:cubicBezTo>
                  <a:lnTo>
                    <a:pt x="0" y="61702"/>
                  </a:lnTo>
                  <a:cubicBezTo>
                    <a:pt x="0" y="27625"/>
                    <a:pt x="27625" y="0"/>
                    <a:pt x="61702" y="0"/>
                  </a:cubicBezTo>
                  <a:close/>
                </a:path>
              </a:pathLst>
            </a:custGeom>
            <a:solidFill>
              <a:srgbClr val="000000">
                <a:alpha val="0"/>
              </a:srgbClr>
            </a:solidFill>
            <a:ln w="19050" cap="rnd">
              <a:solidFill>
                <a:srgbClr val="F5FFF5"/>
              </a:solidFill>
              <a:prstDash val="solid"/>
              <a:round/>
            </a:ln>
          </p:spPr>
          <p:txBody>
            <a:bodyPr/>
            <a:lstStyle/>
            <a:p>
              <a:endParaRPr lang="en-US" dirty="0"/>
            </a:p>
          </p:txBody>
        </p:sp>
        <p:sp>
          <p:nvSpPr>
            <p:cNvPr id="25" name="TextBox 25"/>
            <p:cNvSpPr txBox="1"/>
            <p:nvPr/>
          </p:nvSpPr>
          <p:spPr>
            <a:xfrm>
              <a:off x="121919" y="34579"/>
              <a:ext cx="1110112" cy="506790"/>
            </a:xfrm>
            <a:prstGeom prst="rect">
              <a:avLst/>
            </a:prstGeom>
          </p:spPr>
          <p:txBody>
            <a:bodyPr lIns="66851" tIns="66851" rIns="66851" bIns="66851" rtlCol="0" anchor="ctr"/>
            <a:lstStyle/>
            <a:p>
              <a:pPr>
                <a:lnSpc>
                  <a:spcPts val="2990"/>
                </a:lnSpc>
              </a:pPr>
              <a:r>
                <a:rPr lang="en-US" sz="2300" spc="232" dirty="0">
                  <a:solidFill>
                    <a:srgbClr val="FFFFFF"/>
                  </a:solidFill>
                  <a:latin typeface="TT Drugs"/>
                </a:rPr>
                <a:t>220054N	Balasooriya BAPI</a:t>
              </a:r>
            </a:p>
            <a:p>
              <a:pPr>
                <a:lnSpc>
                  <a:spcPts val="2990"/>
                </a:lnSpc>
              </a:pPr>
              <a:r>
                <a:rPr lang="en-US" sz="2300" spc="232" dirty="0">
                  <a:solidFill>
                    <a:srgbClr val="FFFFFF"/>
                  </a:solidFill>
                  <a:latin typeface="TT Drugs"/>
                </a:rPr>
                <a:t>220112R 	</a:t>
              </a:r>
              <a:r>
                <a:rPr lang="en-US" sz="2300" spc="232" dirty="0" err="1">
                  <a:solidFill>
                    <a:srgbClr val="FFFFFF"/>
                  </a:solidFill>
                  <a:latin typeface="TT Drugs"/>
                </a:rPr>
                <a:t>Dewasumithra</a:t>
              </a:r>
              <a:r>
                <a:rPr lang="en-US" sz="2300" spc="232" dirty="0">
                  <a:solidFill>
                    <a:srgbClr val="FFFFFF"/>
                  </a:solidFill>
                  <a:latin typeface="TT Drugs"/>
                </a:rPr>
                <a:t> MPO</a:t>
              </a:r>
            </a:p>
            <a:p>
              <a:pPr>
                <a:lnSpc>
                  <a:spcPts val="2990"/>
                </a:lnSpc>
              </a:pPr>
              <a:r>
                <a:rPr lang="en-US" sz="2300" spc="232" dirty="0">
                  <a:solidFill>
                    <a:srgbClr val="FFFFFF"/>
                  </a:solidFill>
                  <a:latin typeface="TT Drugs"/>
                </a:rPr>
                <a:t>220128V 	</a:t>
              </a:r>
              <a:r>
                <a:rPr lang="en-US" sz="2300" spc="232" dirty="0" err="1">
                  <a:solidFill>
                    <a:srgbClr val="FFFFFF"/>
                  </a:solidFill>
                  <a:latin typeface="TT Drugs"/>
                </a:rPr>
                <a:t>Dineshara</a:t>
              </a:r>
              <a:r>
                <a:rPr lang="en-US" sz="2300" spc="232" dirty="0">
                  <a:solidFill>
                    <a:srgbClr val="FFFFFF"/>
                  </a:solidFill>
                  <a:latin typeface="TT Drugs"/>
                </a:rPr>
                <a:t> MC</a:t>
              </a:r>
            </a:p>
            <a:p>
              <a:pPr>
                <a:lnSpc>
                  <a:spcPts val="2990"/>
                </a:lnSpc>
              </a:pPr>
              <a:r>
                <a:rPr lang="en-US" sz="2300" spc="232" dirty="0">
                  <a:solidFill>
                    <a:srgbClr val="FFFFFF"/>
                  </a:solidFill>
                  <a:latin typeface="TT Drugs"/>
                </a:rPr>
                <a:t>220143L 	</a:t>
              </a:r>
              <a:r>
                <a:rPr lang="en-US" sz="2300" spc="232" dirty="0" err="1">
                  <a:solidFill>
                    <a:srgbClr val="FFFFFF"/>
                  </a:solidFill>
                  <a:latin typeface="TT Drugs"/>
                </a:rPr>
                <a:t>Diunugala</a:t>
              </a:r>
              <a:r>
                <a:rPr lang="en-US" sz="2300" spc="232" dirty="0">
                  <a:solidFill>
                    <a:srgbClr val="FFFFFF"/>
                  </a:solidFill>
                  <a:latin typeface="TT Drugs"/>
                </a:rPr>
                <a:t> CH</a:t>
              </a:r>
            </a:p>
          </p:txBody>
        </p:sp>
      </p:grpSp>
      <p:grpSp>
        <p:nvGrpSpPr>
          <p:cNvPr id="27" name="Group 27"/>
          <p:cNvGrpSpPr/>
          <p:nvPr/>
        </p:nvGrpSpPr>
        <p:grpSpPr>
          <a:xfrm>
            <a:off x="14617566" y="8840669"/>
            <a:ext cx="870124" cy="87012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a:ln w="38100" cap="sq">
              <a:solidFill>
                <a:srgbClr val="FFFFFF"/>
              </a:solidFill>
              <a:prstDash val="solid"/>
              <a:miter/>
            </a:ln>
          </p:spPr>
          <p:txBody>
            <a:bodyPr/>
            <a:lstStyle/>
            <a:p>
              <a:endParaRPr lang="en-US"/>
            </a:p>
          </p:txBody>
        </p:sp>
        <p:sp>
          <p:nvSpPr>
            <p:cNvPr id="29" name="TextBox 29"/>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grpSp>
        <p:nvGrpSpPr>
          <p:cNvPr id="30" name="Group 30"/>
          <p:cNvGrpSpPr/>
          <p:nvPr/>
        </p:nvGrpSpPr>
        <p:grpSpPr>
          <a:xfrm>
            <a:off x="13614465" y="8840669"/>
            <a:ext cx="870124" cy="87012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05A"/>
            </a:solidFill>
            <a:ln w="38100" cap="sq">
              <a:solidFill>
                <a:srgbClr val="FFFFFF"/>
              </a:solidFill>
              <a:prstDash val="solid"/>
              <a:miter/>
            </a:ln>
          </p:spPr>
          <p:txBody>
            <a:bodyPr/>
            <a:lstStyle/>
            <a:p>
              <a:endParaRPr lang="en-US"/>
            </a:p>
          </p:txBody>
        </p:sp>
        <p:sp>
          <p:nvSpPr>
            <p:cNvPr id="32" name="TextBox 32"/>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grpSp>
        <p:nvGrpSpPr>
          <p:cNvPr id="33" name="Group 33"/>
          <p:cNvGrpSpPr/>
          <p:nvPr/>
        </p:nvGrpSpPr>
        <p:grpSpPr>
          <a:xfrm>
            <a:off x="12522284" y="8840669"/>
            <a:ext cx="870124" cy="8701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322C"/>
            </a:solidFill>
            <a:ln w="38100" cap="sq">
              <a:solidFill>
                <a:srgbClr val="FFFFFF"/>
              </a:solidFill>
              <a:prstDash val="solid"/>
              <a:miter/>
            </a:ln>
          </p:spPr>
          <p:txBody>
            <a:bodyPr/>
            <a:lstStyle/>
            <a:p>
              <a:endParaRPr lang="en-US"/>
            </a:p>
          </p:txBody>
        </p:sp>
        <p:sp>
          <p:nvSpPr>
            <p:cNvPr id="35" name="TextBox 35"/>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CE9CD77B-3744-47D1-14EF-A7EB7FABFA71}"/>
              </a:ext>
            </a:extLst>
          </p:cNvPr>
          <p:cNvSpPr txBox="1"/>
          <p:nvPr/>
        </p:nvSpPr>
        <p:spPr>
          <a:xfrm>
            <a:off x="-685800" y="-497248"/>
            <a:ext cx="13030200" cy="1865895"/>
          </a:xfrm>
          <a:prstGeom prst="rect">
            <a:avLst/>
          </a:prstGeom>
        </p:spPr>
        <p:txBody>
          <a:bodyPr wrap="square" lIns="0" tIns="0" rIns="0" bIns="0" rtlCol="0" anchor="t">
            <a:spAutoFit/>
          </a:bodyPr>
          <a:lstStyle/>
          <a:p>
            <a:pPr algn="ctr">
              <a:lnSpc>
                <a:spcPts val="16953"/>
              </a:lnSpc>
              <a:spcBef>
                <a:spcPct val="0"/>
              </a:spcBef>
            </a:pPr>
            <a:r>
              <a:rPr lang="en-US" sz="6000" spc="387" dirty="0">
                <a:solidFill>
                  <a:srgbClr val="F5FFF5"/>
                </a:solidFill>
                <a:latin typeface="Black Mango Medium"/>
              </a:rPr>
              <a:t>Finalized Block Diagram</a:t>
            </a:r>
            <a:endParaRPr lang="en-US" sz="6500" spc="387" dirty="0">
              <a:solidFill>
                <a:srgbClr val="F5FFF5"/>
              </a:solidFill>
              <a:latin typeface="Black Mango Medium"/>
            </a:endParaRPr>
          </a:p>
        </p:txBody>
      </p:sp>
      <p:pic>
        <p:nvPicPr>
          <p:cNvPr id="4" name="Picture 3">
            <a:extLst>
              <a:ext uri="{FF2B5EF4-FFF2-40B4-BE49-F238E27FC236}">
                <a16:creationId xmlns:a16="http://schemas.microsoft.com/office/drawing/2014/main" id="{5A434818-42FD-627C-0163-7084FC267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0" y="1386083"/>
            <a:ext cx="12115800" cy="8785726"/>
          </a:xfrm>
          <a:prstGeom prst="rect">
            <a:avLst/>
          </a:prstGeom>
        </p:spPr>
      </p:pic>
    </p:spTree>
    <p:extLst>
      <p:ext uri="{BB962C8B-B14F-4D97-AF65-F5344CB8AC3E}">
        <p14:creationId xmlns:p14="http://schemas.microsoft.com/office/powerpoint/2010/main" val="328322001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0A81EDDD-BB30-F664-4B7D-4FBE2C389956}"/>
              </a:ext>
            </a:extLst>
          </p:cNvPr>
          <p:cNvSpPr txBox="1"/>
          <p:nvPr/>
        </p:nvSpPr>
        <p:spPr>
          <a:xfrm>
            <a:off x="-381000" y="-495300"/>
            <a:ext cx="13030200" cy="1865895"/>
          </a:xfrm>
          <a:prstGeom prst="rect">
            <a:avLst/>
          </a:prstGeom>
        </p:spPr>
        <p:txBody>
          <a:bodyPr wrap="square" lIns="0" tIns="0" rIns="0" bIns="0" rtlCol="0" anchor="t">
            <a:spAutoFit/>
          </a:bodyPr>
          <a:lstStyle/>
          <a:p>
            <a:pPr algn="ctr">
              <a:lnSpc>
                <a:spcPts val="16953"/>
              </a:lnSpc>
              <a:spcBef>
                <a:spcPct val="0"/>
              </a:spcBef>
            </a:pPr>
            <a:r>
              <a:rPr lang="en-US" sz="6000" spc="387" dirty="0">
                <a:solidFill>
                  <a:srgbClr val="F5FFF5"/>
                </a:solidFill>
                <a:latin typeface="Black Mango Medium"/>
              </a:rPr>
              <a:t>Finalized Enclosure Design</a:t>
            </a:r>
            <a:endParaRPr lang="en-US" sz="6500" spc="387" dirty="0">
              <a:solidFill>
                <a:srgbClr val="F5FFF5"/>
              </a:solidFill>
              <a:latin typeface="Black Mango Medium"/>
            </a:endParaRPr>
          </a:p>
        </p:txBody>
      </p:sp>
      <p:pic>
        <p:nvPicPr>
          <p:cNvPr id="4" name="Picture 3">
            <a:extLst>
              <a:ext uri="{FF2B5EF4-FFF2-40B4-BE49-F238E27FC236}">
                <a16:creationId xmlns:a16="http://schemas.microsoft.com/office/drawing/2014/main" id="{521099FD-B25C-EB2B-D1CB-7A0C77687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763" y="1414462"/>
            <a:ext cx="11420475" cy="8114548"/>
          </a:xfrm>
          <a:prstGeom prst="rect">
            <a:avLst/>
          </a:prstGeom>
        </p:spPr>
      </p:pic>
    </p:spTree>
    <p:extLst>
      <p:ext uri="{BB962C8B-B14F-4D97-AF65-F5344CB8AC3E}">
        <p14:creationId xmlns:p14="http://schemas.microsoft.com/office/powerpoint/2010/main" val="19647709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0A81EDDD-BB30-F664-4B7D-4FBE2C389956}"/>
              </a:ext>
            </a:extLst>
          </p:cNvPr>
          <p:cNvSpPr txBox="1"/>
          <p:nvPr/>
        </p:nvSpPr>
        <p:spPr>
          <a:xfrm>
            <a:off x="-381000" y="-495300"/>
            <a:ext cx="13030200" cy="1865895"/>
          </a:xfrm>
          <a:prstGeom prst="rect">
            <a:avLst/>
          </a:prstGeom>
        </p:spPr>
        <p:txBody>
          <a:bodyPr wrap="square" lIns="0" tIns="0" rIns="0" bIns="0" rtlCol="0" anchor="t">
            <a:spAutoFit/>
          </a:bodyPr>
          <a:lstStyle/>
          <a:p>
            <a:pPr algn="ctr">
              <a:lnSpc>
                <a:spcPts val="16953"/>
              </a:lnSpc>
              <a:spcBef>
                <a:spcPct val="0"/>
              </a:spcBef>
            </a:pPr>
            <a:r>
              <a:rPr lang="en-US" sz="6000" spc="387" dirty="0">
                <a:solidFill>
                  <a:srgbClr val="F5FFF5"/>
                </a:solidFill>
                <a:latin typeface="Black Mango Medium"/>
              </a:rPr>
              <a:t>Finalized Enclosure Design</a:t>
            </a:r>
            <a:endParaRPr lang="en-US" sz="6500" spc="387" dirty="0">
              <a:solidFill>
                <a:srgbClr val="F5FFF5"/>
              </a:solidFill>
              <a:latin typeface="Black Mango Medium"/>
            </a:endParaRPr>
          </a:p>
        </p:txBody>
      </p:sp>
      <p:pic>
        <p:nvPicPr>
          <p:cNvPr id="9" name="Picture 8">
            <a:extLst>
              <a:ext uri="{FF2B5EF4-FFF2-40B4-BE49-F238E27FC236}">
                <a16:creationId xmlns:a16="http://schemas.microsoft.com/office/drawing/2014/main" id="{FAC82F45-67D4-712D-5241-7C38C015E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495" y="1370595"/>
            <a:ext cx="12651011" cy="8630655"/>
          </a:xfrm>
          <a:prstGeom prst="rect">
            <a:avLst/>
          </a:prstGeom>
        </p:spPr>
      </p:pic>
    </p:spTree>
    <p:extLst>
      <p:ext uri="{BB962C8B-B14F-4D97-AF65-F5344CB8AC3E}">
        <p14:creationId xmlns:p14="http://schemas.microsoft.com/office/powerpoint/2010/main" val="301590288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2706039" y="0"/>
            <a:ext cx="2778155" cy="10287000"/>
            <a:chOff x="0" y="0"/>
            <a:chExt cx="731695" cy="2709333"/>
          </a:xfrm>
        </p:grpSpPr>
        <p:sp>
          <p:nvSpPr>
            <p:cNvPr id="4" name="Freeform 4"/>
            <p:cNvSpPr/>
            <p:nvPr/>
          </p:nvSpPr>
          <p:spPr>
            <a:xfrm>
              <a:off x="0" y="0"/>
              <a:ext cx="731695" cy="2709333"/>
            </a:xfrm>
            <a:custGeom>
              <a:avLst/>
              <a:gdLst/>
              <a:ahLst/>
              <a:cxnLst/>
              <a:rect l="l" t="t" r="r" b="b"/>
              <a:pathLst>
                <a:path w="731695" h="2709333">
                  <a:moveTo>
                    <a:pt x="0" y="0"/>
                  </a:moveTo>
                  <a:lnTo>
                    <a:pt x="731695" y="0"/>
                  </a:lnTo>
                  <a:lnTo>
                    <a:pt x="731695" y="2709333"/>
                  </a:lnTo>
                  <a:lnTo>
                    <a:pt x="0" y="2709333"/>
                  </a:lnTo>
                  <a:close/>
                </a:path>
              </a:pathLst>
            </a:custGeom>
            <a:solidFill>
              <a:srgbClr val="BBCBCD"/>
            </a:solidFill>
          </p:spPr>
          <p:txBody>
            <a:bodyPr/>
            <a:lstStyle/>
            <a:p>
              <a:endParaRPr lang="en-US"/>
            </a:p>
          </p:txBody>
        </p:sp>
        <p:sp>
          <p:nvSpPr>
            <p:cNvPr id="5" name="TextBox 5"/>
            <p:cNvSpPr txBox="1"/>
            <p:nvPr/>
          </p:nvSpPr>
          <p:spPr>
            <a:xfrm>
              <a:off x="0" y="0"/>
              <a:ext cx="731695" cy="2709333"/>
            </a:xfrm>
            <a:prstGeom prst="rect">
              <a:avLst/>
            </a:prstGeom>
          </p:spPr>
          <p:txBody>
            <a:bodyPr lIns="50800" tIns="50800" rIns="50800" bIns="50800" rtlCol="0" anchor="ctr"/>
            <a:lstStyle/>
            <a:p>
              <a:pPr algn="ctr">
                <a:lnSpc>
                  <a:spcPts val="2750"/>
                </a:lnSpc>
              </a:pPr>
              <a:endParaRPr/>
            </a:p>
          </p:txBody>
        </p:sp>
      </p:grpSp>
      <p:grpSp>
        <p:nvGrpSpPr>
          <p:cNvPr id="6" name="Group 6"/>
          <p:cNvGrpSpPr/>
          <p:nvPr/>
        </p:nvGrpSpPr>
        <p:grpSpPr>
          <a:xfrm>
            <a:off x="-185966" y="0"/>
            <a:ext cx="3083288" cy="10534497"/>
            <a:chOff x="0" y="0"/>
            <a:chExt cx="812059" cy="2774518"/>
          </a:xfrm>
        </p:grpSpPr>
        <p:sp>
          <p:nvSpPr>
            <p:cNvPr id="7" name="Freeform 7"/>
            <p:cNvSpPr/>
            <p:nvPr/>
          </p:nvSpPr>
          <p:spPr>
            <a:xfrm>
              <a:off x="0" y="0"/>
              <a:ext cx="812059" cy="2774518"/>
            </a:xfrm>
            <a:custGeom>
              <a:avLst/>
              <a:gdLst/>
              <a:ahLst/>
              <a:cxnLst/>
              <a:rect l="l" t="t" r="r" b="b"/>
              <a:pathLst>
                <a:path w="812059" h="2774518">
                  <a:moveTo>
                    <a:pt x="0" y="0"/>
                  </a:moveTo>
                  <a:lnTo>
                    <a:pt x="812059" y="0"/>
                  </a:lnTo>
                  <a:lnTo>
                    <a:pt x="812059" y="2774518"/>
                  </a:lnTo>
                  <a:lnTo>
                    <a:pt x="0" y="2774518"/>
                  </a:lnTo>
                  <a:close/>
                </a:path>
              </a:pathLst>
            </a:custGeom>
            <a:solidFill>
              <a:srgbClr val="2A443F"/>
            </a:solidFill>
          </p:spPr>
          <p:txBody>
            <a:bodyPr/>
            <a:lstStyle/>
            <a:p>
              <a:endParaRPr lang="en-US"/>
            </a:p>
          </p:txBody>
        </p:sp>
        <p:sp>
          <p:nvSpPr>
            <p:cNvPr id="8" name="TextBox 8"/>
            <p:cNvSpPr txBox="1"/>
            <p:nvPr/>
          </p:nvSpPr>
          <p:spPr>
            <a:xfrm>
              <a:off x="0" y="0"/>
              <a:ext cx="812059" cy="2774518"/>
            </a:xfrm>
            <a:prstGeom prst="rect">
              <a:avLst/>
            </a:prstGeom>
          </p:spPr>
          <p:txBody>
            <a:bodyPr lIns="50800" tIns="50800" rIns="50800" bIns="50800" rtlCol="0" anchor="ctr"/>
            <a:lstStyle/>
            <a:p>
              <a:pPr algn="ctr">
                <a:lnSpc>
                  <a:spcPts val="2750"/>
                </a:lnSpc>
              </a:pPr>
              <a:endParaRPr/>
            </a:p>
          </p:txBody>
        </p:sp>
      </p:grpSp>
      <p:sp>
        <p:nvSpPr>
          <p:cNvPr id="9" name="Freeform 9"/>
          <p:cNvSpPr/>
          <p:nvPr/>
        </p:nvSpPr>
        <p:spPr>
          <a:xfrm rot="-10800000">
            <a:off x="3482406" y="6925769"/>
            <a:ext cx="8845920" cy="2543202"/>
          </a:xfrm>
          <a:custGeom>
            <a:avLst/>
            <a:gdLst/>
            <a:ahLst/>
            <a:cxnLst/>
            <a:rect l="l" t="t" r="r" b="b"/>
            <a:pathLst>
              <a:path w="8845920" h="2543202">
                <a:moveTo>
                  <a:pt x="0" y="0"/>
                </a:moveTo>
                <a:lnTo>
                  <a:pt x="8845920" y="0"/>
                </a:lnTo>
                <a:lnTo>
                  <a:pt x="8845920" y="2543202"/>
                </a:lnTo>
                <a:lnTo>
                  <a:pt x="0" y="2543202"/>
                </a:lnTo>
                <a:lnTo>
                  <a:pt x="0" y="0"/>
                </a:lnTo>
                <a:close/>
              </a:path>
            </a:pathLst>
          </a:custGeom>
          <a:blipFill>
            <a:blip r:embed="rId3">
              <a:alphaModFix amt="48000"/>
            </a:blip>
            <a:stretch>
              <a:fillRect/>
            </a:stretch>
          </a:blipFill>
        </p:spPr>
        <p:txBody>
          <a:bodyPr/>
          <a:lstStyle/>
          <a:p>
            <a:endParaRPr lang="en-US"/>
          </a:p>
        </p:txBody>
      </p:sp>
      <p:sp>
        <p:nvSpPr>
          <p:cNvPr id="19" name="TextBox 19"/>
          <p:cNvSpPr txBox="1"/>
          <p:nvPr/>
        </p:nvSpPr>
        <p:spPr>
          <a:xfrm>
            <a:off x="5943600" y="4388136"/>
            <a:ext cx="7937651" cy="1510727"/>
          </a:xfrm>
          <a:prstGeom prst="rect">
            <a:avLst/>
          </a:prstGeom>
        </p:spPr>
        <p:txBody>
          <a:bodyPr lIns="0" tIns="0" rIns="0" bIns="0" rtlCol="0" anchor="t">
            <a:spAutoFit/>
          </a:bodyPr>
          <a:lstStyle/>
          <a:p>
            <a:pPr>
              <a:lnSpc>
                <a:spcPts val="12476"/>
              </a:lnSpc>
              <a:spcBef>
                <a:spcPct val="0"/>
              </a:spcBef>
            </a:pPr>
            <a:r>
              <a:rPr lang="en-US" sz="8911" spc="285" dirty="0">
                <a:solidFill>
                  <a:srgbClr val="F5FFF5"/>
                </a:solidFill>
                <a:latin typeface="Black Mango Medium"/>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405435" y="-1881629"/>
            <a:ext cx="20117369" cy="6670920"/>
            <a:chOff x="0" y="0"/>
            <a:chExt cx="5298402" cy="1756950"/>
          </a:xfrm>
        </p:grpSpPr>
        <p:sp>
          <p:nvSpPr>
            <p:cNvPr id="3" name="Freeform 3"/>
            <p:cNvSpPr/>
            <p:nvPr/>
          </p:nvSpPr>
          <p:spPr>
            <a:xfrm>
              <a:off x="0" y="0"/>
              <a:ext cx="5298402" cy="1756950"/>
            </a:xfrm>
            <a:custGeom>
              <a:avLst/>
              <a:gdLst/>
              <a:ahLst/>
              <a:cxnLst/>
              <a:rect l="l" t="t" r="r" b="b"/>
              <a:pathLst>
                <a:path w="5298402" h="1756950">
                  <a:moveTo>
                    <a:pt x="0" y="0"/>
                  </a:moveTo>
                  <a:lnTo>
                    <a:pt x="5298402" y="0"/>
                  </a:lnTo>
                  <a:lnTo>
                    <a:pt x="5298402" y="1756950"/>
                  </a:lnTo>
                  <a:lnTo>
                    <a:pt x="0" y="1756950"/>
                  </a:lnTo>
                  <a:close/>
                </a:path>
              </a:pathLst>
            </a:custGeom>
            <a:solidFill>
              <a:srgbClr val="222920"/>
            </a:solidFill>
          </p:spPr>
          <p:txBody>
            <a:bodyPr/>
            <a:lstStyle/>
            <a:p>
              <a:endParaRPr lang="en-US"/>
            </a:p>
          </p:txBody>
        </p:sp>
        <p:sp>
          <p:nvSpPr>
            <p:cNvPr id="4" name="TextBox 4"/>
            <p:cNvSpPr txBox="1"/>
            <p:nvPr/>
          </p:nvSpPr>
          <p:spPr>
            <a:xfrm>
              <a:off x="0" y="-123825"/>
              <a:ext cx="5298402" cy="1880775"/>
            </a:xfrm>
            <a:prstGeom prst="rect">
              <a:avLst/>
            </a:prstGeom>
          </p:spPr>
          <p:txBody>
            <a:bodyPr lIns="50800" tIns="50800" rIns="50800" bIns="50800" rtlCol="0" anchor="ctr"/>
            <a:lstStyle/>
            <a:p>
              <a:pPr marL="0" lvl="0" indent="0" algn="l">
                <a:lnSpc>
                  <a:spcPts val="9590"/>
                </a:lnSpc>
                <a:spcBef>
                  <a:spcPct val="0"/>
                </a:spcBef>
              </a:pPr>
              <a:endParaRPr/>
            </a:p>
          </p:txBody>
        </p:sp>
      </p:grpSp>
      <p:sp>
        <p:nvSpPr>
          <p:cNvPr id="8" name="TextBox 8"/>
          <p:cNvSpPr txBox="1"/>
          <p:nvPr/>
        </p:nvSpPr>
        <p:spPr>
          <a:xfrm>
            <a:off x="2367384" y="1888276"/>
            <a:ext cx="6472042" cy="1186863"/>
          </a:xfrm>
          <a:prstGeom prst="rect">
            <a:avLst/>
          </a:prstGeom>
        </p:spPr>
        <p:txBody>
          <a:bodyPr lIns="0" tIns="0" rIns="0" bIns="0" rtlCol="0" anchor="t">
            <a:spAutoFit/>
          </a:bodyPr>
          <a:lstStyle/>
          <a:p>
            <a:pPr marL="0" lvl="0" indent="0" algn="l">
              <a:lnSpc>
                <a:spcPts val="9590"/>
              </a:lnSpc>
              <a:spcBef>
                <a:spcPct val="0"/>
              </a:spcBef>
            </a:pPr>
            <a:r>
              <a:rPr lang="en-US" sz="6850" u="none" strike="noStrike" spc="219" dirty="0">
                <a:solidFill>
                  <a:srgbClr val="F5FFF5"/>
                </a:solidFill>
                <a:latin typeface="Black Mango Medium"/>
              </a:rPr>
              <a:t>Overview</a:t>
            </a:r>
          </a:p>
        </p:txBody>
      </p:sp>
      <p:pic>
        <p:nvPicPr>
          <p:cNvPr id="15" name="Picture 14">
            <a:extLst>
              <a:ext uri="{FF2B5EF4-FFF2-40B4-BE49-F238E27FC236}">
                <a16:creationId xmlns:a16="http://schemas.microsoft.com/office/drawing/2014/main" id="{1ED7BDDC-4107-4628-7B1B-CD9BC1486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2872" y="1638300"/>
            <a:ext cx="7874000" cy="4419600"/>
          </a:xfrm>
          <a:prstGeom prst="rect">
            <a:avLst/>
          </a:prstGeom>
        </p:spPr>
      </p:pic>
      <p:grpSp>
        <p:nvGrpSpPr>
          <p:cNvPr id="9" name="Group 9"/>
          <p:cNvGrpSpPr/>
          <p:nvPr/>
        </p:nvGrpSpPr>
        <p:grpSpPr>
          <a:xfrm>
            <a:off x="1981201" y="3663524"/>
            <a:ext cx="9901682" cy="5823375"/>
            <a:chOff x="0" y="0"/>
            <a:chExt cx="2589209" cy="1157858"/>
          </a:xfrm>
        </p:grpSpPr>
        <p:sp>
          <p:nvSpPr>
            <p:cNvPr id="10" name="Freeform 10"/>
            <p:cNvSpPr/>
            <p:nvPr/>
          </p:nvSpPr>
          <p:spPr>
            <a:xfrm>
              <a:off x="0" y="0"/>
              <a:ext cx="2589209" cy="1157858"/>
            </a:xfrm>
            <a:custGeom>
              <a:avLst/>
              <a:gdLst/>
              <a:ahLst/>
              <a:cxnLst/>
              <a:rect l="l" t="t" r="r" b="b"/>
              <a:pathLst>
                <a:path w="2589209" h="1157858">
                  <a:moveTo>
                    <a:pt x="33863" y="0"/>
                  </a:moveTo>
                  <a:lnTo>
                    <a:pt x="2555346" y="0"/>
                  </a:lnTo>
                  <a:cubicBezTo>
                    <a:pt x="2574048" y="0"/>
                    <a:pt x="2589209" y="15161"/>
                    <a:pt x="2589209" y="33863"/>
                  </a:cubicBezTo>
                  <a:lnTo>
                    <a:pt x="2589209" y="1123995"/>
                  </a:lnTo>
                  <a:cubicBezTo>
                    <a:pt x="2589209" y="1132976"/>
                    <a:pt x="2585641" y="1141589"/>
                    <a:pt x="2579291" y="1147940"/>
                  </a:cubicBezTo>
                  <a:cubicBezTo>
                    <a:pt x="2572940" y="1154290"/>
                    <a:pt x="2564327" y="1157858"/>
                    <a:pt x="2555346" y="1157858"/>
                  </a:cubicBezTo>
                  <a:lnTo>
                    <a:pt x="33863" y="1157858"/>
                  </a:lnTo>
                  <a:cubicBezTo>
                    <a:pt x="24882" y="1157858"/>
                    <a:pt x="16269" y="1154290"/>
                    <a:pt x="9918" y="1147940"/>
                  </a:cubicBezTo>
                  <a:cubicBezTo>
                    <a:pt x="3568" y="1141589"/>
                    <a:pt x="0" y="1132976"/>
                    <a:pt x="0" y="1123995"/>
                  </a:cubicBezTo>
                  <a:lnTo>
                    <a:pt x="0" y="33863"/>
                  </a:lnTo>
                  <a:cubicBezTo>
                    <a:pt x="0" y="24882"/>
                    <a:pt x="3568" y="16269"/>
                    <a:pt x="9918" y="9918"/>
                  </a:cubicBezTo>
                  <a:cubicBezTo>
                    <a:pt x="16269" y="3568"/>
                    <a:pt x="24882" y="0"/>
                    <a:pt x="33863" y="0"/>
                  </a:cubicBezTo>
                  <a:close/>
                </a:path>
              </a:pathLst>
            </a:custGeom>
            <a:solidFill>
              <a:srgbClr val="45605A"/>
            </a:solidFill>
            <a:ln w="19050" cap="rnd">
              <a:solidFill>
                <a:srgbClr val="FFFFFF"/>
              </a:solidFill>
              <a:prstDash val="solid"/>
              <a:round/>
            </a:ln>
          </p:spPr>
          <p:txBody>
            <a:bodyPr/>
            <a:lstStyle/>
            <a:p>
              <a:endParaRPr lang="en-US" dirty="0"/>
            </a:p>
          </p:txBody>
        </p:sp>
        <p:sp>
          <p:nvSpPr>
            <p:cNvPr id="11" name="TextBox 11"/>
            <p:cNvSpPr txBox="1"/>
            <p:nvPr/>
          </p:nvSpPr>
          <p:spPr>
            <a:xfrm>
              <a:off x="0" y="0"/>
              <a:ext cx="2589209" cy="1157858"/>
            </a:xfrm>
            <a:prstGeom prst="rect">
              <a:avLst/>
            </a:prstGeom>
          </p:spPr>
          <p:txBody>
            <a:bodyPr lIns="50800" tIns="50800" rIns="50800" bIns="50800" rtlCol="0" anchor="ctr"/>
            <a:lstStyle/>
            <a:p>
              <a:pPr marL="0" lvl="0" indent="0" algn="ctr">
                <a:lnSpc>
                  <a:spcPts val="2750"/>
                </a:lnSpc>
                <a:spcBef>
                  <a:spcPct val="0"/>
                </a:spcBef>
              </a:pPr>
              <a:endParaRPr/>
            </a:p>
          </p:txBody>
        </p:sp>
      </p:grpSp>
      <p:sp>
        <p:nvSpPr>
          <p:cNvPr id="12" name="TextBox 12"/>
          <p:cNvSpPr txBox="1"/>
          <p:nvPr/>
        </p:nvSpPr>
        <p:spPr>
          <a:xfrm>
            <a:off x="2367384" y="3953550"/>
            <a:ext cx="9095042" cy="5335884"/>
          </a:xfrm>
          <a:prstGeom prst="rect">
            <a:avLst/>
          </a:prstGeom>
        </p:spPr>
        <p:txBody>
          <a:bodyPr lIns="0" tIns="0" rIns="0" bIns="0" rtlCol="0" anchor="t">
            <a:spAutoFit/>
          </a:bodyPr>
          <a:lstStyle/>
          <a:p>
            <a:pPr marL="0" lvl="0" indent="0" algn="l">
              <a:lnSpc>
                <a:spcPts val="4237"/>
              </a:lnSpc>
            </a:pPr>
            <a:r>
              <a:rPr lang="en-US" sz="2863" u="none" strike="noStrike" spc="20" dirty="0">
                <a:solidFill>
                  <a:srgbClr val="F5FFF5"/>
                </a:solidFill>
                <a:latin typeface="TT Drugs"/>
              </a:rPr>
              <a:t>Project Trail Guard is aimed at developing a portable, efficient device capable of monitoring environmental parameters such as air and water quality. This device utilizes a range of sensors including turbidity, pH, temperature, dust, pollen, and recently integrated MQ2 gas and TDS (Total Dissolved Solids) sensors. These enhancements broaden the scope of our device, making it valuable for both travelers and residents concerned with local environmental conditions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txBody>
            <a:bodyPr/>
            <a:lstStyle/>
            <a:p>
              <a:endParaRPr lang="en-US"/>
            </a:p>
          </p:txBody>
        </p:sp>
        <p:sp>
          <p:nvSpPr>
            <p:cNvPr id="4" name="TextBox 4"/>
            <p:cNvSpPr txBox="1"/>
            <p:nvPr/>
          </p:nvSpPr>
          <p:spPr>
            <a:xfrm>
              <a:off x="0" y="0"/>
              <a:ext cx="2408296" cy="2709333"/>
            </a:xfrm>
            <a:prstGeom prst="rect">
              <a:avLst/>
            </a:prstGeom>
          </p:spPr>
          <p:txBody>
            <a:bodyPr lIns="50800" tIns="50800" rIns="50800" bIns="50800" rtlCol="0" anchor="ctr"/>
            <a:lstStyle/>
            <a:p>
              <a:pPr algn="ctr">
                <a:lnSpc>
                  <a:spcPts val="2750"/>
                </a:lnSpc>
              </a:pPr>
              <a:endParaRPr/>
            </a:p>
          </p:txBody>
        </p:sp>
      </p:grpSp>
      <p:sp>
        <p:nvSpPr>
          <p:cNvPr id="16" name="TextBox 16"/>
          <p:cNvSpPr txBox="1"/>
          <p:nvPr/>
        </p:nvSpPr>
        <p:spPr>
          <a:xfrm>
            <a:off x="762000" y="1074142"/>
            <a:ext cx="82296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Recent Developments</a:t>
            </a:r>
          </a:p>
        </p:txBody>
      </p:sp>
      <p:sp>
        <p:nvSpPr>
          <p:cNvPr id="19" name="TextBox 19"/>
          <p:cNvSpPr txBox="1"/>
          <p:nvPr/>
        </p:nvSpPr>
        <p:spPr>
          <a:xfrm>
            <a:off x="762000" y="1790049"/>
            <a:ext cx="14630401" cy="1041311"/>
          </a:xfrm>
          <a:prstGeom prst="rect">
            <a:avLst/>
          </a:prstGeom>
        </p:spPr>
        <p:txBody>
          <a:bodyPr wrap="square" lIns="0" tIns="0" rIns="0" bIns="0" rtlCol="0" anchor="t">
            <a:spAutoFit/>
          </a:bodyPr>
          <a:lstStyle/>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Battery and Charging System</a:t>
            </a:r>
          </a:p>
        </p:txBody>
      </p:sp>
      <p:sp>
        <p:nvSpPr>
          <p:cNvPr id="5" name="TextBox 4">
            <a:extLst>
              <a:ext uri="{FF2B5EF4-FFF2-40B4-BE49-F238E27FC236}">
                <a16:creationId xmlns:a16="http://schemas.microsoft.com/office/drawing/2014/main" id="{A673E825-14E7-F274-3480-EE055A272140}"/>
              </a:ext>
            </a:extLst>
          </p:cNvPr>
          <p:cNvSpPr txBox="1"/>
          <p:nvPr/>
        </p:nvSpPr>
        <p:spPr>
          <a:xfrm>
            <a:off x="10069286" y="2620116"/>
            <a:ext cx="5105400" cy="1323439"/>
          </a:xfrm>
          <a:prstGeom prst="rect">
            <a:avLst/>
          </a:prstGeom>
          <a:solidFill>
            <a:srgbClr val="FFFF00"/>
          </a:solidFill>
        </p:spPr>
        <p:txBody>
          <a:bodyPr wrap="square" rtlCol="0">
            <a:spAutoFit/>
          </a:bodyPr>
          <a:lstStyle/>
          <a:p>
            <a:pPr algn="ctr"/>
            <a:r>
              <a:rPr lang="en-US" sz="4000" dirty="0"/>
              <a:t>Time interval between </a:t>
            </a:r>
          </a:p>
          <a:p>
            <a:pPr algn="ctr"/>
            <a:r>
              <a:rPr lang="en-US" sz="4000" dirty="0"/>
              <a:t>charging sessions</a:t>
            </a:r>
          </a:p>
        </p:txBody>
      </p:sp>
      <p:sp>
        <p:nvSpPr>
          <p:cNvPr id="6" name="TextBox 5">
            <a:extLst>
              <a:ext uri="{FF2B5EF4-FFF2-40B4-BE49-F238E27FC236}">
                <a16:creationId xmlns:a16="http://schemas.microsoft.com/office/drawing/2014/main" id="{21219E77-617F-3574-FE87-A353749A1EDF}"/>
              </a:ext>
            </a:extLst>
          </p:cNvPr>
          <p:cNvSpPr txBox="1"/>
          <p:nvPr/>
        </p:nvSpPr>
        <p:spPr>
          <a:xfrm>
            <a:off x="10047515" y="8176503"/>
            <a:ext cx="5105400" cy="1323439"/>
          </a:xfrm>
          <a:prstGeom prst="rect">
            <a:avLst/>
          </a:prstGeom>
          <a:solidFill>
            <a:srgbClr val="FFFF00"/>
          </a:solidFill>
        </p:spPr>
        <p:txBody>
          <a:bodyPr wrap="square" rtlCol="0">
            <a:spAutoFit/>
          </a:bodyPr>
          <a:lstStyle/>
          <a:p>
            <a:pPr algn="ctr"/>
            <a:r>
              <a:rPr lang="en-US" sz="4000" dirty="0"/>
              <a:t>Weight and time taken to fully charge</a:t>
            </a:r>
          </a:p>
        </p:txBody>
      </p:sp>
      <p:sp>
        <p:nvSpPr>
          <p:cNvPr id="7" name="Arrow: Up-Down 6">
            <a:extLst>
              <a:ext uri="{FF2B5EF4-FFF2-40B4-BE49-F238E27FC236}">
                <a16:creationId xmlns:a16="http://schemas.microsoft.com/office/drawing/2014/main" id="{730A759A-ECD1-FB51-97C7-47A365252729}"/>
              </a:ext>
            </a:extLst>
          </p:cNvPr>
          <p:cNvSpPr/>
          <p:nvPr/>
        </p:nvSpPr>
        <p:spPr>
          <a:xfrm>
            <a:off x="11658600" y="4318274"/>
            <a:ext cx="1524000" cy="358518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6D534E8-3B4F-925B-241D-B2255041E51F}"/>
              </a:ext>
            </a:extLst>
          </p:cNvPr>
          <p:cNvSpPr txBox="1"/>
          <p:nvPr/>
        </p:nvSpPr>
        <p:spPr>
          <a:xfrm>
            <a:off x="13177157" y="5756923"/>
            <a:ext cx="2520043" cy="707886"/>
          </a:xfrm>
          <a:prstGeom prst="rect">
            <a:avLst/>
          </a:prstGeom>
          <a:noFill/>
          <a:ln>
            <a:noFill/>
          </a:ln>
        </p:spPr>
        <p:txBody>
          <a:bodyPr wrap="square" rtlCol="0">
            <a:spAutoFit/>
          </a:bodyPr>
          <a:lstStyle/>
          <a:p>
            <a:r>
              <a:rPr lang="en-US" sz="4000" dirty="0">
                <a:solidFill>
                  <a:schemeClr val="bg1"/>
                </a:solidFill>
              </a:rPr>
              <a:t>Trade offs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CCEB494-5750-914F-8FD7-2B9998B9BD8F}"/>
              </a:ext>
            </a:extLst>
          </p:cNvPr>
          <p:cNvGrpSpPr/>
          <p:nvPr/>
        </p:nvGrpSpPr>
        <p:grpSpPr>
          <a:xfrm>
            <a:off x="9144000" y="0"/>
            <a:ext cx="9144000" cy="10287000"/>
            <a:chOff x="0" y="0"/>
            <a:chExt cx="2408296" cy="2709333"/>
          </a:xfrm>
        </p:grpSpPr>
        <p:sp>
          <p:nvSpPr>
            <p:cNvPr id="3" name="Freeform 3">
              <a:extLst>
                <a:ext uri="{FF2B5EF4-FFF2-40B4-BE49-F238E27FC236}">
                  <a16:creationId xmlns:a16="http://schemas.microsoft.com/office/drawing/2014/main" id="{D6B87C8C-C475-8B1B-07C5-792DBFD79C9D}"/>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txBody>
            <a:bodyPr/>
            <a:lstStyle/>
            <a:p>
              <a:endParaRPr lang="en-US"/>
            </a:p>
          </p:txBody>
        </p:sp>
        <p:sp>
          <p:nvSpPr>
            <p:cNvPr id="4" name="TextBox 4">
              <a:extLst>
                <a:ext uri="{FF2B5EF4-FFF2-40B4-BE49-F238E27FC236}">
                  <a16:creationId xmlns:a16="http://schemas.microsoft.com/office/drawing/2014/main" id="{B057B969-A111-0D95-FA03-36208A78DD65}"/>
                </a:ext>
              </a:extLst>
            </p:cNvPr>
            <p:cNvSpPr txBox="1"/>
            <p:nvPr/>
          </p:nvSpPr>
          <p:spPr>
            <a:xfrm>
              <a:off x="0" y="0"/>
              <a:ext cx="2408296" cy="2709333"/>
            </a:xfrm>
            <a:prstGeom prst="rect">
              <a:avLst/>
            </a:prstGeom>
          </p:spPr>
          <p:txBody>
            <a:bodyPr lIns="50800" tIns="50800" rIns="50800" bIns="50800" rtlCol="0" anchor="ctr"/>
            <a:lstStyle/>
            <a:p>
              <a:pPr algn="ctr">
                <a:lnSpc>
                  <a:spcPts val="2750"/>
                </a:lnSpc>
              </a:pPr>
              <a:endParaRPr/>
            </a:p>
          </p:txBody>
        </p:sp>
      </p:grpSp>
      <p:sp>
        <p:nvSpPr>
          <p:cNvPr id="5" name="TextBox 16">
            <a:extLst>
              <a:ext uri="{FF2B5EF4-FFF2-40B4-BE49-F238E27FC236}">
                <a16:creationId xmlns:a16="http://schemas.microsoft.com/office/drawing/2014/main" id="{AC390D6B-2825-FB88-3CB1-69605C8C333A}"/>
              </a:ext>
            </a:extLst>
          </p:cNvPr>
          <p:cNvSpPr txBox="1"/>
          <p:nvPr/>
        </p:nvSpPr>
        <p:spPr>
          <a:xfrm>
            <a:off x="762000" y="1074142"/>
            <a:ext cx="82296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Recent Developments</a:t>
            </a:r>
          </a:p>
        </p:txBody>
      </p:sp>
      <p:sp>
        <p:nvSpPr>
          <p:cNvPr id="6" name="TextBox 19">
            <a:extLst>
              <a:ext uri="{FF2B5EF4-FFF2-40B4-BE49-F238E27FC236}">
                <a16:creationId xmlns:a16="http://schemas.microsoft.com/office/drawing/2014/main" id="{E52E6457-995E-3A5A-E65F-8FDB7C3D836A}"/>
              </a:ext>
            </a:extLst>
          </p:cNvPr>
          <p:cNvSpPr txBox="1"/>
          <p:nvPr/>
        </p:nvSpPr>
        <p:spPr>
          <a:xfrm>
            <a:off x="914399" y="2095500"/>
            <a:ext cx="14630401" cy="2272417"/>
          </a:xfrm>
          <a:prstGeom prst="rect">
            <a:avLst/>
          </a:prstGeom>
        </p:spPr>
        <p:txBody>
          <a:bodyPr wrap="square" lIns="0" tIns="0" rIns="0" bIns="0" rtlCol="0" anchor="t">
            <a:spAutoFit/>
          </a:bodyPr>
          <a:lstStyle/>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Battery and Charging System</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Display Enhancements</a:t>
            </a:r>
          </a:p>
        </p:txBody>
      </p:sp>
      <p:sp>
        <p:nvSpPr>
          <p:cNvPr id="7" name="TextBox 6">
            <a:extLst>
              <a:ext uri="{FF2B5EF4-FFF2-40B4-BE49-F238E27FC236}">
                <a16:creationId xmlns:a16="http://schemas.microsoft.com/office/drawing/2014/main" id="{49ACC954-6520-0622-A09C-2D3851A1B1C4}"/>
              </a:ext>
            </a:extLst>
          </p:cNvPr>
          <p:cNvSpPr txBox="1"/>
          <p:nvPr/>
        </p:nvSpPr>
        <p:spPr>
          <a:xfrm>
            <a:off x="10058400" y="3405237"/>
            <a:ext cx="5105400" cy="707886"/>
          </a:xfrm>
          <a:prstGeom prst="rect">
            <a:avLst/>
          </a:prstGeom>
          <a:solidFill>
            <a:srgbClr val="FFFF00"/>
          </a:solidFill>
        </p:spPr>
        <p:txBody>
          <a:bodyPr wrap="square" rtlCol="0">
            <a:spAutoFit/>
          </a:bodyPr>
          <a:lstStyle/>
          <a:p>
            <a:pPr algn="ctr"/>
            <a:r>
              <a:rPr lang="en-US" sz="4000" dirty="0"/>
              <a:t>Power consumption</a:t>
            </a:r>
          </a:p>
        </p:txBody>
      </p:sp>
      <p:sp>
        <p:nvSpPr>
          <p:cNvPr id="8" name="Arrow: Up-Down 7">
            <a:extLst>
              <a:ext uri="{FF2B5EF4-FFF2-40B4-BE49-F238E27FC236}">
                <a16:creationId xmlns:a16="http://schemas.microsoft.com/office/drawing/2014/main" id="{B5DC3D4A-AEDB-50A0-6293-782FF6BD6B43}"/>
              </a:ext>
            </a:extLst>
          </p:cNvPr>
          <p:cNvSpPr/>
          <p:nvPr/>
        </p:nvSpPr>
        <p:spPr>
          <a:xfrm>
            <a:off x="11658600" y="4318274"/>
            <a:ext cx="1524000" cy="358518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16243C-B628-D399-757D-CE9BA296784D}"/>
              </a:ext>
            </a:extLst>
          </p:cNvPr>
          <p:cNvSpPr txBox="1"/>
          <p:nvPr/>
        </p:nvSpPr>
        <p:spPr>
          <a:xfrm>
            <a:off x="13177157" y="5756923"/>
            <a:ext cx="2520043" cy="707886"/>
          </a:xfrm>
          <a:prstGeom prst="rect">
            <a:avLst/>
          </a:prstGeom>
          <a:noFill/>
          <a:ln>
            <a:noFill/>
          </a:ln>
        </p:spPr>
        <p:txBody>
          <a:bodyPr wrap="square" rtlCol="0">
            <a:spAutoFit/>
          </a:bodyPr>
          <a:lstStyle/>
          <a:p>
            <a:r>
              <a:rPr lang="en-US" sz="4000" dirty="0">
                <a:solidFill>
                  <a:schemeClr val="bg1"/>
                </a:solidFill>
              </a:rPr>
              <a:t>Trade offs</a:t>
            </a:r>
          </a:p>
        </p:txBody>
      </p:sp>
      <p:sp>
        <p:nvSpPr>
          <p:cNvPr id="10" name="TextBox 9">
            <a:extLst>
              <a:ext uri="{FF2B5EF4-FFF2-40B4-BE49-F238E27FC236}">
                <a16:creationId xmlns:a16="http://schemas.microsoft.com/office/drawing/2014/main" id="{51B54FDC-64F1-ECF0-23E6-70FEC5265CD0}"/>
              </a:ext>
            </a:extLst>
          </p:cNvPr>
          <p:cNvSpPr txBox="1"/>
          <p:nvPr/>
        </p:nvSpPr>
        <p:spPr>
          <a:xfrm>
            <a:off x="10210800" y="8191500"/>
            <a:ext cx="5105400" cy="707886"/>
          </a:xfrm>
          <a:prstGeom prst="rect">
            <a:avLst/>
          </a:prstGeom>
          <a:solidFill>
            <a:srgbClr val="FFFF00"/>
          </a:solidFill>
        </p:spPr>
        <p:txBody>
          <a:bodyPr wrap="square" rtlCol="0">
            <a:spAutoFit/>
          </a:bodyPr>
          <a:lstStyle/>
          <a:p>
            <a:pPr algn="ctr"/>
            <a:r>
              <a:rPr lang="en-US" sz="4000" dirty="0"/>
              <a:t>User experience</a:t>
            </a:r>
          </a:p>
        </p:txBody>
      </p:sp>
    </p:spTree>
    <p:extLst>
      <p:ext uri="{BB962C8B-B14F-4D97-AF65-F5344CB8AC3E}">
        <p14:creationId xmlns:p14="http://schemas.microsoft.com/office/powerpoint/2010/main" val="14229859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CCEB494-5750-914F-8FD7-2B9998B9BD8F}"/>
              </a:ext>
            </a:extLst>
          </p:cNvPr>
          <p:cNvGrpSpPr/>
          <p:nvPr/>
        </p:nvGrpSpPr>
        <p:grpSpPr>
          <a:xfrm>
            <a:off x="9144000" y="0"/>
            <a:ext cx="9144000" cy="10287000"/>
            <a:chOff x="0" y="0"/>
            <a:chExt cx="2408296" cy="2709333"/>
          </a:xfrm>
        </p:grpSpPr>
        <p:sp>
          <p:nvSpPr>
            <p:cNvPr id="3" name="Freeform 3">
              <a:extLst>
                <a:ext uri="{FF2B5EF4-FFF2-40B4-BE49-F238E27FC236}">
                  <a16:creationId xmlns:a16="http://schemas.microsoft.com/office/drawing/2014/main" id="{D6B87C8C-C475-8B1B-07C5-792DBFD79C9D}"/>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txBody>
            <a:bodyPr/>
            <a:lstStyle/>
            <a:p>
              <a:endParaRPr lang="en-US"/>
            </a:p>
          </p:txBody>
        </p:sp>
        <p:sp>
          <p:nvSpPr>
            <p:cNvPr id="4" name="TextBox 4">
              <a:extLst>
                <a:ext uri="{FF2B5EF4-FFF2-40B4-BE49-F238E27FC236}">
                  <a16:creationId xmlns:a16="http://schemas.microsoft.com/office/drawing/2014/main" id="{B057B969-A111-0D95-FA03-36208A78DD65}"/>
                </a:ext>
              </a:extLst>
            </p:cNvPr>
            <p:cNvSpPr txBox="1"/>
            <p:nvPr/>
          </p:nvSpPr>
          <p:spPr>
            <a:xfrm>
              <a:off x="0" y="0"/>
              <a:ext cx="2408296" cy="2709333"/>
            </a:xfrm>
            <a:prstGeom prst="rect">
              <a:avLst/>
            </a:prstGeom>
          </p:spPr>
          <p:txBody>
            <a:bodyPr lIns="50800" tIns="50800" rIns="50800" bIns="50800" rtlCol="0" anchor="ctr"/>
            <a:lstStyle/>
            <a:p>
              <a:pPr algn="ctr">
                <a:lnSpc>
                  <a:spcPts val="2750"/>
                </a:lnSpc>
              </a:pPr>
              <a:endParaRPr/>
            </a:p>
          </p:txBody>
        </p:sp>
      </p:grpSp>
      <p:sp>
        <p:nvSpPr>
          <p:cNvPr id="5" name="TextBox 16">
            <a:extLst>
              <a:ext uri="{FF2B5EF4-FFF2-40B4-BE49-F238E27FC236}">
                <a16:creationId xmlns:a16="http://schemas.microsoft.com/office/drawing/2014/main" id="{AC390D6B-2825-FB88-3CB1-69605C8C333A}"/>
              </a:ext>
            </a:extLst>
          </p:cNvPr>
          <p:cNvSpPr txBox="1"/>
          <p:nvPr/>
        </p:nvSpPr>
        <p:spPr>
          <a:xfrm>
            <a:off x="762000" y="1074142"/>
            <a:ext cx="82296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Recent Developments</a:t>
            </a:r>
          </a:p>
        </p:txBody>
      </p:sp>
      <p:sp>
        <p:nvSpPr>
          <p:cNvPr id="6" name="TextBox 19">
            <a:extLst>
              <a:ext uri="{FF2B5EF4-FFF2-40B4-BE49-F238E27FC236}">
                <a16:creationId xmlns:a16="http://schemas.microsoft.com/office/drawing/2014/main" id="{E52E6457-995E-3A5A-E65F-8FDB7C3D836A}"/>
              </a:ext>
            </a:extLst>
          </p:cNvPr>
          <p:cNvSpPr txBox="1"/>
          <p:nvPr/>
        </p:nvSpPr>
        <p:spPr>
          <a:xfrm>
            <a:off x="914399" y="2095500"/>
            <a:ext cx="14630401" cy="3503523"/>
          </a:xfrm>
          <a:prstGeom prst="rect">
            <a:avLst/>
          </a:prstGeom>
        </p:spPr>
        <p:txBody>
          <a:bodyPr wrap="square" lIns="0" tIns="0" rIns="0" bIns="0" rtlCol="0" anchor="t">
            <a:spAutoFit/>
          </a:bodyPr>
          <a:lstStyle/>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Battery and Charging System</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Display Enhancements</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Solar Power Update</a:t>
            </a:r>
          </a:p>
        </p:txBody>
      </p:sp>
      <p:sp>
        <p:nvSpPr>
          <p:cNvPr id="7" name="TextBox 6">
            <a:extLst>
              <a:ext uri="{FF2B5EF4-FFF2-40B4-BE49-F238E27FC236}">
                <a16:creationId xmlns:a16="http://schemas.microsoft.com/office/drawing/2014/main" id="{A0F1F6E2-2508-AF56-7E8E-798207DC9FFB}"/>
              </a:ext>
            </a:extLst>
          </p:cNvPr>
          <p:cNvSpPr txBox="1"/>
          <p:nvPr/>
        </p:nvSpPr>
        <p:spPr>
          <a:xfrm>
            <a:off x="10058400" y="3405237"/>
            <a:ext cx="5105400" cy="707886"/>
          </a:xfrm>
          <a:prstGeom prst="rect">
            <a:avLst/>
          </a:prstGeom>
          <a:solidFill>
            <a:srgbClr val="FFFF00"/>
          </a:solidFill>
        </p:spPr>
        <p:txBody>
          <a:bodyPr wrap="square" rtlCol="0">
            <a:spAutoFit/>
          </a:bodyPr>
          <a:lstStyle/>
          <a:p>
            <a:pPr algn="ctr"/>
            <a:r>
              <a:rPr lang="en-US" sz="4000" dirty="0"/>
              <a:t>Bulkiness of the device</a:t>
            </a:r>
          </a:p>
        </p:txBody>
      </p:sp>
      <p:sp>
        <p:nvSpPr>
          <p:cNvPr id="8" name="Arrow: Up-Down 7">
            <a:extLst>
              <a:ext uri="{FF2B5EF4-FFF2-40B4-BE49-F238E27FC236}">
                <a16:creationId xmlns:a16="http://schemas.microsoft.com/office/drawing/2014/main" id="{73FF6A19-9095-8E4D-0580-43E93556FD17}"/>
              </a:ext>
            </a:extLst>
          </p:cNvPr>
          <p:cNvSpPr/>
          <p:nvPr/>
        </p:nvSpPr>
        <p:spPr>
          <a:xfrm>
            <a:off x="11658600" y="4318274"/>
            <a:ext cx="1524000" cy="358518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450DCEF-FF59-4DE0-2332-E087DF1414B8}"/>
              </a:ext>
            </a:extLst>
          </p:cNvPr>
          <p:cNvSpPr txBox="1"/>
          <p:nvPr/>
        </p:nvSpPr>
        <p:spPr>
          <a:xfrm>
            <a:off x="13177157" y="5756923"/>
            <a:ext cx="2520043" cy="707886"/>
          </a:xfrm>
          <a:prstGeom prst="rect">
            <a:avLst/>
          </a:prstGeom>
          <a:noFill/>
          <a:ln>
            <a:noFill/>
          </a:ln>
        </p:spPr>
        <p:txBody>
          <a:bodyPr wrap="square" rtlCol="0">
            <a:spAutoFit/>
          </a:bodyPr>
          <a:lstStyle/>
          <a:p>
            <a:r>
              <a:rPr lang="en-US" sz="4000" dirty="0">
                <a:solidFill>
                  <a:schemeClr val="bg1"/>
                </a:solidFill>
              </a:rPr>
              <a:t>Trade offs</a:t>
            </a:r>
          </a:p>
        </p:txBody>
      </p:sp>
      <p:sp>
        <p:nvSpPr>
          <p:cNvPr id="10" name="TextBox 9">
            <a:extLst>
              <a:ext uri="{FF2B5EF4-FFF2-40B4-BE49-F238E27FC236}">
                <a16:creationId xmlns:a16="http://schemas.microsoft.com/office/drawing/2014/main" id="{CADDB8D1-F588-D92B-2176-459A5A44AA48}"/>
              </a:ext>
            </a:extLst>
          </p:cNvPr>
          <p:cNvSpPr txBox="1"/>
          <p:nvPr/>
        </p:nvSpPr>
        <p:spPr>
          <a:xfrm>
            <a:off x="10210800" y="8191500"/>
            <a:ext cx="5105400" cy="1323439"/>
          </a:xfrm>
          <a:prstGeom prst="rect">
            <a:avLst/>
          </a:prstGeom>
          <a:solidFill>
            <a:srgbClr val="FFFF00"/>
          </a:solidFill>
        </p:spPr>
        <p:txBody>
          <a:bodyPr wrap="square" rtlCol="0">
            <a:spAutoFit/>
          </a:bodyPr>
          <a:lstStyle/>
          <a:p>
            <a:pPr algn="ctr"/>
            <a:r>
              <a:rPr lang="en-US" sz="4000" dirty="0"/>
              <a:t>Extended continuous usage time</a:t>
            </a:r>
          </a:p>
        </p:txBody>
      </p:sp>
    </p:spTree>
    <p:extLst>
      <p:ext uri="{BB962C8B-B14F-4D97-AF65-F5344CB8AC3E}">
        <p14:creationId xmlns:p14="http://schemas.microsoft.com/office/powerpoint/2010/main" val="417548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CCEB494-5750-914F-8FD7-2B9998B9BD8F}"/>
              </a:ext>
            </a:extLst>
          </p:cNvPr>
          <p:cNvGrpSpPr/>
          <p:nvPr/>
        </p:nvGrpSpPr>
        <p:grpSpPr>
          <a:xfrm>
            <a:off x="9144000" y="0"/>
            <a:ext cx="9144000" cy="10287000"/>
            <a:chOff x="0" y="0"/>
            <a:chExt cx="2408296" cy="2709333"/>
          </a:xfrm>
        </p:grpSpPr>
        <p:sp>
          <p:nvSpPr>
            <p:cNvPr id="3" name="Freeform 3">
              <a:extLst>
                <a:ext uri="{FF2B5EF4-FFF2-40B4-BE49-F238E27FC236}">
                  <a16:creationId xmlns:a16="http://schemas.microsoft.com/office/drawing/2014/main" id="{D6B87C8C-C475-8B1B-07C5-792DBFD79C9D}"/>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txBody>
            <a:bodyPr/>
            <a:lstStyle/>
            <a:p>
              <a:endParaRPr lang="en-US"/>
            </a:p>
          </p:txBody>
        </p:sp>
        <p:sp>
          <p:nvSpPr>
            <p:cNvPr id="4" name="TextBox 4">
              <a:extLst>
                <a:ext uri="{FF2B5EF4-FFF2-40B4-BE49-F238E27FC236}">
                  <a16:creationId xmlns:a16="http://schemas.microsoft.com/office/drawing/2014/main" id="{B057B969-A111-0D95-FA03-36208A78DD65}"/>
                </a:ext>
              </a:extLst>
            </p:cNvPr>
            <p:cNvSpPr txBox="1"/>
            <p:nvPr/>
          </p:nvSpPr>
          <p:spPr>
            <a:xfrm>
              <a:off x="0" y="0"/>
              <a:ext cx="2408296" cy="2709333"/>
            </a:xfrm>
            <a:prstGeom prst="rect">
              <a:avLst/>
            </a:prstGeom>
          </p:spPr>
          <p:txBody>
            <a:bodyPr lIns="50800" tIns="50800" rIns="50800" bIns="50800" rtlCol="0" anchor="ctr"/>
            <a:lstStyle/>
            <a:p>
              <a:pPr algn="ctr">
                <a:lnSpc>
                  <a:spcPts val="2750"/>
                </a:lnSpc>
              </a:pPr>
              <a:endParaRPr/>
            </a:p>
          </p:txBody>
        </p:sp>
      </p:grpSp>
      <p:sp>
        <p:nvSpPr>
          <p:cNvPr id="5" name="TextBox 16">
            <a:extLst>
              <a:ext uri="{FF2B5EF4-FFF2-40B4-BE49-F238E27FC236}">
                <a16:creationId xmlns:a16="http://schemas.microsoft.com/office/drawing/2014/main" id="{AC390D6B-2825-FB88-3CB1-69605C8C333A}"/>
              </a:ext>
            </a:extLst>
          </p:cNvPr>
          <p:cNvSpPr txBox="1"/>
          <p:nvPr/>
        </p:nvSpPr>
        <p:spPr>
          <a:xfrm>
            <a:off x="762000" y="1074142"/>
            <a:ext cx="82296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Recent Developments</a:t>
            </a:r>
          </a:p>
        </p:txBody>
      </p:sp>
      <p:sp>
        <p:nvSpPr>
          <p:cNvPr id="6" name="TextBox 19">
            <a:extLst>
              <a:ext uri="{FF2B5EF4-FFF2-40B4-BE49-F238E27FC236}">
                <a16:creationId xmlns:a16="http://schemas.microsoft.com/office/drawing/2014/main" id="{E52E6457-995E-3A5A-E65F-8FDB7C3D836A}"/>
              </a:ext>
            </a:extLst>
          </p:cNvPr>
          <p:cNvSpPr txBox="1"/>
          <p:nvPr/>
        </p:nvSpPr>
        <p:spPr>
          <a:xfrm>
            <a:off x="914399" y="2095500"/>
            <a:ext cx="14630401" cy="7196842"/>
          </a:xfrm>
          <a:prstGeom prst="rect">
            <a:avLst/>
          </a:prstGeom>
        </p:spPr>
        <p:txBody>
          <a:bodyPr wrap="square" lIns="0" tIns="0" rIns="0" bIns="0" rtlCol="0" anchor="t">
            <a:spAutoFit/>
          </a:bodyPr>
          <a:lstStyle/>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Battery and Charging System</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Display Enhancements</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Solar Power Update</a:t>
            </a:r>
          </a:p>
          <a:p>
            <a:pPr marL="342900" lvl="0" indent="-342900">
              <a:lnSpc>
                <a:spcPct val="200000"/>
              </a:lnSpc>
              <a:spcBef>
                <a:spcPct val="0"/>
              </a:spcBef>
              <a:buFont typeface="Arial" panose="020B0604020202020204" pitchFamily="34" charset="0"/>
              <a:buChar char="•"/>
            </a:pPr>
            <a:r>
              <a:rPr lang="en-US" sz="4000" dirty="0">
                <a:solidFill>
                  <a:srgbClr val="F5FFF5"/>
                </a:solidFill>
                <a:latin typeface="TT Drugs"/>
              </a:rPr>
              <a:t>Sensor Integration</a:t>
            </a:r>
          </a:p>
          <a:p>
            <a:pPr marL="800100" lvl="1" indent="-342900">
              <a:lnSpc>
                <a:spcPct val="200000"/>
              </a:lnSpc>
              <a:spcBef>
                <a:spcPct val="0"/>
              </a:spcBef>
              <a:buFont typeface="Wingdings" panose="05000000000000000000" pitchFamily="2" charset="2"/>
              <a:buChar char="§"/>
            </a:pPr>
            <a:r>
              <a:rPr lang="en-US" sz="4000" dirty="0">
                <a:solidFill>
                  <a:srgbClr val="F5FFF5"/>
                </a:solidFill>
                <a:latin typeface="TT Drugs"/>
              </a:rPr>
              <a:t>MQ2 Gas Sensor (CO, CO2, Methane, LPG, Propane)</a:t>
            </a:r>
          </a:p>
          <a:p>
            <a:pPr marL="800100" lvl="1" indent="-342900">
              <a:lnSpc>
                <a:spcPct val="200000"/>
              </a:lnSpc>
              <a:spcBef>
                <a:spcPct val="0"/>
              </a:spcBef>
              <a:buFont typeface="Wingdings" panose="05000000000000000000" pitchFamily="2" charset="2"/>
              <a:buChar char="§"/>
            </a:pPr>
            <a:r>
              <a:rPr lang="en-US" sz="4000" dirty="0">
                <a:solidFill>
                  <a:srgbClr val="F5FFF5"/>
                </a:solidFill>
                <a:latin typeface="TT Drugs"/>
              </a:rPr>
              <a:t>TDS Sensor (total dissolved solids)</a:t>
            </a:r>
          </a:p>
        </p:txBody>
      </p:sp>
    </p:spTree>
    <p:extLst>
      <p:ext uri="{BB962C8B-B14F-4D97-AF65-F5344CB8AC3E}">
        <p14:creationId xmlns:p14="http://schemas.microsoft.com/office/powerpoint/2010/main" val="261854297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3669"/>
            <a:ext cx="18288000" cy="4581789"/>
            <a:chOff x="0" y="0"/>
            <a:chExt cx="4816593" cy="1206726"/>
          </a:xfrm>
        </p:grpSpPr>
        <p:sp>
          <p:nvSpPr>
            <p:cNvPr id="3" name="Freeform 3"/>
            <p:cNvSpPr/>
            <p:nvPr/>
          </p:nvSpPr>
          <p:spPr>
            <a:xfrm>
              <a:off x="0" y="0"/>
              <a:ext cx="4816592" cy="1206726"/>
            </a:xfrm>
            <a:custGeom>
              <a:avLst/>
              <a:gdLst/>
              <a:ahLst/>
              <a:cxnLst/>
              <a:rect l="l" t="t" r="r" b="b"/>
              <a:pathLst>
                <a:path w="4816592" h="1206726">
                  <a:moveTo>
                    <a:pt x="0" y="0"/>
                  </a:moveTo>
                  <a:lnTo>
                    <a:pt x="4816592" y="0"/>
                  </a:lnTo>
                  <a:lnTo>
                    <a:pt x="4816592" y="1206726"/>
                  </a:lnTo>
                  <a:lnTo>
                    <a:pt x="0" y="1206726"/>
                  </a:lnTo>
                  <a:close/>
                </a:path>
              </a:pathLst>
            </a:custGeom>
            <a:solidFill>
              <a:srgbClr val="222920"/>
            </a:solidFill>
          </p:spPr>
          <p:txBody>
            <a:bodyPr/>
            <a:lstStyle/>
            <a:p>
              <a:endParaRPr lang="en-US"/>
            </a:p>
          </p:txBody>
        </p:sp>
        <p:sp>
          <p:nvSpPr>
            <p:cNvPr id="4" name="TextBox 4"/>
            <p:cNvSpPr txBox="1"/>
            <p:nvPr/>
          </p:nvSpPr>
          <p:spPr>
            <a:xfrm>
              <a:off x="0" y="0"/>
              <a:ext cx="4816593" cy="1206726"/>
            </a:xfrm>
            <a:prstGeom prst="rect">
              <a:avLst/>
            </a:prstGeom>
          </p:spPr>
          <p:txBody>
            <a:bodyPr lIns="50800" tIns="50800" rIns="50800" bIns="50800" rtlCol="0" anchor="ctr"/>
            <a:lstStyle/>
            <a:p>
              <a:pPr algn="ctr">
                <a:lnSpc>
                  <a:spcPts val="2750"/>
                </a:lnSpc>
              </a:pPr>
              <a:endParaRPr/>
            </a:p>
          </p:txBody>
        </p:sp>
      </p:grpSp>
      <p:sp>
        <p:nvSpPr>
          <p:cNvPr id="6" name="Freeform 6"/>
          <p:cNvSpPr/>
          <p:nvPr/>
        </p:nvSpPr>
        <p:spPr>
          <a:xfrm flipH="1" flipV="1">
            <a:off x="308716" y="373610"/>
            <a:ext cx="2634523" cy="3604448"/>
          </a:xfrm>
          <a:custGeom>
            <a:avLst/>
            <a:gdLst/>
            <a:ahLst/>
            <a:cxnLst/>
            <a:rect l="l" t="t" r="r" b="b"/>
            <a:pathLst>
              <a:path w="2634523" h="3604448">
                <a:moveTo>
                  <a:pt x="2634523" y="3604448"/>
                </a:moveTo>
                <a:lnTo>
                  <a:pt x="0" y="3604448"/>
                </a:lnTo>
                <a:lnTo>
                  <a:pt x="0" y="0"/>
                </a:lnTo>
                <a:lnTo>
                  <a:pt x="2634523" y="0"/>
                </a:lnTo>
                <a:lnTo>
                  <a:pt x="2634523" y="360444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067593" y="6087599"/>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5" name="Picture 24">
            <a:extLst>
              <a:ext uri="{FF2B5EF4-FFF2-40B4-BE49-F238E27FC236}">
                <a16:creationId xmlns:a16="http://schemas.microsoft.com/office/drawing/2014/main" id="{D98E18F9-490F-F106-3EFB-9E80DC0BF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767" y="1562100"/>
            <a:ext cx="17524466" cy="7467600"/>
          </a:xfrm>
          <a:prstGeom prst="rect">
            <a:avLst/>
          </a:prstGeom>
        </p:spPr>
      </p:pic>
      <p:pic>
        <p:nvPicPr>
          <p:cNvPr id="23" name="Picture 22">
            <a:extLst>
              <a:ext uri="{FF2B5EF4-FFF2-40B4-BE49-F238E27FC236}">
                <a16:creationId xmlns:a16="http://schemas.microsoft.com/office/drawing/2014/main" id="{3585E4B3-8546-DB0E-3CAD-8C96F2631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0244" y="1562101"/>
            <a:ext cx="12867512" cy="8656090"/>
          </a:xfrm>
          <a:prstGeom prst="rect">
            <a:avLst/>
          </a:prstGeom>
        </p:spPr>
      </p:pic>
      <p:sp>
        <p:nvSpPr>
          <p:cNvPr id="26" name="TextBox 16">
            <a:extLst>
              <a:ext uri="{FF2B5EF4-FFF2-40B4-BE49-F238E27FC236}">
                <a16:creationId xmlns:a16="http://schemas.microsoft.com/office/drawing/2014/main" id="{53387686-762E-01D6-666D-6A3EDF6AA982}"/>
              </a:ext>
            </a:extLst>
          </p:cNvPr>
          <p:cNvSpPr txBox="1"/>
          <p:nvPr/>
        </p:nvSpPr>
        <p:spPr>
          <a:xfrm>
            <a:off x="3373804" y="522349"/>
            <a:ext cx="14554200" cy="891013"/>
          </a:xfrm>
          <a:prstGeom prst="rect">
            <a:avLst/>
          </a:prstGeom>
        </p:spPr>
        <p:txBody>
          <a:bodyPr wrap="square" lIns="0" tIns="0" rIns="0" bIns="0" rtlCol="0" anchor="t">
            <a:spAutoFit/>
          </a:bodyPr>
          <a:lstStyle/>
          <a:p>
            <a:pPr marL="0" lvl="0" indent="0" algn="l">
              <a:lnSpc>
                <a:spcPts val="7224"/>
              </a:lnSpc>
              <a:spcBef>
                <a:spcPct val="0"/>
              </a:spcBef>
            </a:pPr>
            <a:r>
              <a:rPr lang="en-US" sz="5160" u="none" strike="noStrike" spc="165" dirty="0">
                <a:solidFill>
                  <a:srgbClr val="F5FFF5"/>
                </a:solidFill>
                <a:latin typeface="Black Mango Medium"/>
              </a:rPr>
              <a:t>Water and Air Quality Parameters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5"/>
                                        </p:tgtEl>
                                        <p:attrNameLst>
                                          <p:attrName>ppt_x</p:attrName>
                                        </p:attrNameLst>
                                      </p:cBhvr>
                                      <p:tavLst>
                                        <p:tav tm="0">
                                          <p:val>
                                            <p:strVal val="ppt_x"/>
                                          </p:val>
                                        </p:tav>
                                        <p:tav tm="100000">
                                          <p:val>
                                            <p:strVal val="ppt_x"/>
                                          </p:val>
                                        </p:tav>
                                      </p:tavLst>
                                    </p:anim>
                                    <p:anim calcmode="lin" valueType="num">
                                      <p:cBhvr additive="base">
                                        <p:cTn id="13" dur="500"/>
                                        <p:tgtEl>
                                          <p:spTgt spid="25"/>
                                        </p:tgtEl>
                                        <p:attrNameLst>
                                          <p:attrName>ppt_y</p:attrName>
                                        </p:attrNameLst>
                                      </p:cBhvr>
                                      <p:tavLst>
                                        <p:tav tm="0">
                                          <p:val>
                                            <p:strVal val="ppt_y"/>
                                          </p:val>
                                        </p:tav>
                                        <p:tav tm="100000">
                                          <p:val>
                                            <p:strVal val="1+ppt_h/2"/>
                                          </p:val>
                                        </p:tav>
                                      </p:tavLst>
                                    </p:anim>
                                    <p:set>
                                      <p:cBhvr>
                                        <p:cTn id="14" dur="1" fill="hold">
                                          <p:stCondLst>
                                            <p:cond delay="499"/>
                                          </p:stCondLst>
                                        </p:cTn>
                                        <p:tgtEl>
                                          <p:spTgt spid="25"/>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BCF6616-2247-8F3B-FD19-7AAEA6D28BC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86933" y="-428625"/>
            <a:ext cx="20336933" cy="11439525"/>
          </a:xfrm>
          <a:prstGeom prst="rect">
            <a:avLst/>
          </a:prstGeom>
        </p:spPr>
      </p:pic>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txBody>
            <a:bodyPr/>
            <a:lstStyle/>
            <a:p>
              <a:endParaRPr lang="en-US"/>
            </a:p>
          </p:txBody>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p>
          </p:txBody>
        </p:sp>
      </p:grpSp>
      <p:sp>
        <p:nvSpPr>
          <p:cNvPr id="43" name="TextBox 43"/>
          <p:cNvSpPr txBox="1"/>
          <p:nvPr/>
        </p:nvSpPr>
        <p:spPr>
          <a:xfrm>
            <a:off x="668858" y="630685"/>
            <a:ext cx="14897100" cy="1126655"/>
          </a:xfrm>
          <a:prstGeom prst="rect">
            <a:avLst/>
          </a:prstGeom>
        </p:spPr>
        <p:txBody>
          <a:bodyPr wrap="square" lIns="0" tIns="0" rIns="0" bIns="0" rtlCol="0" anchor="t">
            <a:spAutoFit/>
          </a:bodyPr>
          <a:lstStyle/>
          <a:p>
            <a:pPr marL="0" lvl="0" indent="0" algn="l">
              <a:lnSpc>
                <a:spcPts val="9147"/>
              </a:lnSpc>
              <a:spcBef>
                <a:spcPct val="0"/>
              </a:spcBef>
            </a:pPr>
            <a:r>
              <a:rPr lang="en-US" sz="6534" spc="209" dirty="0">
                <a:solidFill>
                  <a:srgbClr val="F5FFF5"/>
                </a:solidFill>
                <a:latin typeface="Black Mango Medium"/>
              </a:rPr>
              <a:t>Circuit Testing and Validation</a:t>
            </a:r>
          </a:p>
        </p:txBody>
      </p:sp>
      <p:sp>
        <p:nvSpPr>
          <p:cNvPr id="46" name="TextBox 45">
            <a:extLst>
              <a:ext uri="{FF2B5EF4-FFF2-40B4-BE49-F238E27FC236}">
                <a16:creationId xmlns:a16="http://schemas.microsoft.com/office/drawing/2014/main" id="{36CDC625-958A-DB06-51FC-A9D64552E8F2}"/>
              </a:ext>
            </a:extLst>
          </p:cNvPr>
          <p:cNvSpPr txBox="1"/>
          <p:nvPr/>
        </p:nvSpPr>
        <p:spPr>
          <a:xfrm>
            <a:off x="668858" y="2201012"/>
            <a:ext cx="17085742" cy="4247317"/>
          </a:xfrm>
          <a:prstGeom prst="rect">
            <a:avLst/>
          </a:prstGeom>
          <a:noFill/>
        </p:spPr>
        <p:txBody>
          <a:bodyPr wrap="square" rtlCol="0">
            <a:spAutoFit/>
          </a:bodyPr>
          <a:lstStyle/>
          <a:p>
            <a:r>
              <a:rPr lang="en-US" sz="5400" dirty="0">
                <a:solidFill>
                  <a:schemeClr val="bg1"/>
                </a:solidFill>
              </a:rPr>
              <a:t>Testing the circuit on the breadboard was a success. Tested key functionalities include:</a:t>
            </a:r>
          </a:p>
          <a:p>
            <a:pPr marL="1600200" lvl="2" indent="-685800">
              <a:buFont typeface="Arial" panose="020B0604020202020204" pitchFamily="34" charset="0"/>
              <a:buChar char="•"/>
            </a:pPr>
            <a:r>
              <a:rPr lang="en-US" sz="5400" dirty="0">
                <a:solidFill>
                  <a:schemeClr val="bg1"/>
                </a:solidFill>
              </a:rPr>
              <a:t>Sensor integration and operation</a:t>
            </a:r>
          </a:p>
          <a:p>
            <a:pPr marL="1600200" lvl="2" indent="-685800">
              <a:buFont typeface="Arial" panose="020B0604020202020204" pitchFamily="34" charset="0"/>
              <a:buChar char="•"/>
            </a:pPr>
            <a:r>
              <a:rPr lang="en-US" sz="5400" dirty="0">
                <a:solidFill>
                  <a:schemeClr val="bg1"/>
                </a:solidFill>
              </a:rPr>
              <a:t>Display clarity and data output</a:t>
            </a:r>
          </a:p>
          <a:p>
            <a:pPr marL="1600200" lvl="2" indent="-685800">
              <a:buFont typeface="Arial" panose="020B0604020202020204" pitchFamily="34" charset="0"/>
              <a:buChar char="•"/>
            </a:pPr>
            <a:r>
              <a:rPr lang="en-US" sz="5400" dirty="0">
                <a:solidFill>
                  <a:schemeClr val="bg1"/>
                </a:solidFill>
              </a:rPr>
              <a:t>Power system efficiency</a:t>
            </a:r>
          </a:p>
        </p:txBody>
      </p:sp>
      <p:pic>
        <p:nvPicPr>
          <p:cNvPr id="3" name="Picture 2">
            <a:extLst>
              <a:ext uri="{FF2B5EF4-FFF2-40B4-BE49-F238E27FC236}">
                <a16:creationId xmlns:a16="http://schemas.microsoft.com/office/drawing/2014/main" id="{7D8F1E9B-1022-AD82-61CC-344517471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7800" y="3741008"/>
            <a:ext cx="7087096" cy="53153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208044" y="-2933364"/>
            <a:ext cx="9724855" cy="9724855"/>
          </a:xfrm>
          <a:custGeom>
            <a:avLst/>
            <a:gdLst/>
            <a:ahLst/>
            <a:cxnLst/>
            <a:rect l="l" t="t" r="r" b="b"/>
            <a:pathLst>
              <a:path w="9724855" h="9724855">
                <a:moveTo>
                  <a:pt x="0" y="0"/>
                </a:moveTo>
                <a:lnTo>
                  <a:pt x="9724855" y="0"/>
                </a:lnTo>
                <a:lnTo>
                  <a:pt x="9724855" y="9724855"/>
                </a:lnTo>
                <a:lnTo>
                  <a:pt x="0" y="97248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381000" y="-266700"/>
            <a:ext cx="7543800" cy="1885131"/>
          </a:xfrm>
          <a:prstGeom prst="rect">
            <a:avLst/>
          </a:prstGeom>
        </p:spPr>
        <p:txBody>
          <a:bodyPr wrap="square" lIns="0" tIns="0" rIns="0" bIns="0" rtlCol="0" anchor="t">
            <a:spAutoFit/>
          </a:bodyPr>
          <a:lstStyle/>
          <a:p>
            <a:pPr algn="ctr">
              <a:lnSpc>
                <a:spcPts val="16953"/>
              </a:lnSpc>
              <a:spcBef>
                <a:spcPct val="0"/>
              </a:spcBef>
            </a:pPr>
            <a:r>
              <a:rPr lang="en-US" sz="6000" spc="387" dirty="0">
                <a:solidFill>
                  <a:srgbClr val="F5FFF5"/>
                </a:solidFill>
                <a:latin typeface="Black Mango Medium"/>
              </a:rPr>
              <a:t>Next </a:t>
            </a:r>
            <a:r>
              <a:rPr lang="en-US" sz="6500" spc="387" dirty="0">
                <a:solidFill>
                  <a:srgbClr val="F5FFF5"/>
                </a:solidFill>
                <a:latin typeface="Black Mango Medium"/>
              </a:rPr>
              <a:t>Steps</a:t>
            </a:r>
          </a:p>
        </p:txBody>
      </p:sp>
      <p:sp>
        <p:nvSpPr>
          <p:cNvPr id="11" name="Freeform 11"/>
          <p:cNvSpPr/>
          <p:nvPr/>
        </p:nvSpPr>
        <p:spPr>
          <a:xfrm flipH="1" flipV="1">
            <a:off x="-1855321" y="6232074"/>
            <a:ext cx="6808569" cy="6808569"/>
          </a:xfrm>
          <a:custGeom>
            <a:avLst/>
            <a:gdLst/>
            <a:ahLst/>
            <a:cxnLst/>
            <a:rect l="l" t="t" r="r" b="b"/>
            <a:pathLst>
              <a:path w="6808569" h="6808569">
                <a:moveTo>
                  <a:pt x="6808569" y="6808570"/>
                </a:moveTo>
                <a:lnTo>
                  <a:pt x="0" y="6808570"/>
                </a:lnTo>
                <a:lnTo>
                  <a:pt x="0" y="0"/>
                </a:lnTo>
                <a:lnTo>
                  <a:pt x="6808569" y="0"/>
                </a:lnTo>
                <a:lnTo>
                  <a:pt x="6808569" y="680857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TextBox 3">
            <a:extLst>
              <a:ext uri="{FF2B5EF4-FFF2-40B4-BE49-F238E27FC236}">
                <a16:creationId xmlns:a16="http://schemas.microsoft.com/office/drawing/2014/main" id="{012D4C1F-5416-FF05-92EE-81642CB496F5}"/>
              </a:ext>
            </a:extLst>
          </p:cNvPr>
          <p:cNvSpPr txBox="1"/>
          <p:nvPr/>
        </p:nvSpPr>
        <p:spPr>
          <a:xfrm>
            <a:off x="609600" y="1866900"/>
            <a:ext cx="15468600" cy="7478970"/>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chemeClr val="bg1"/>
                </a:solidFill>
              </a:rPr>
              <a:t>Transition from breadboard to PCB</a:t>
            </a:r>
          </a:p>
          <a:p>
            <a:pPr marL="1485900" lvl="2" indent="-571500">
              <a:buFont typeface="Arial" panose="020B0604020202020204" pitchFamily="34" charset="0"/>
              <a:buChar char="•"/>
            </a:pPr>
            <a:r>
              <a:rPr lang="en-US" sz="4000" dirty="0">
                <a:solidFill>
                  <a:schemeClr val="bg1"/>
                </a:solidFill>
              </a:rPr>
              <a:t>Integrate sensor circuits directly onto the PCB, eliminating individual modules to minimize cost and reduce space usage.</a:t>
            </a:r>
          </a:p>
          <a:p>
            <a:pPr lvl="2"/>
            <a:r>
              <a:rPr lang="en-US" sz="4000" dirty="0">
                <a:solidFill>
                  <a:schemeClr val="bg1"/>
                </a:solidFill>
              </a:rPr>
              <a:t> </a:t>
            </a:r>
          </a:p>
          <a:p>
            <a:pPr lvl="2"/>
            <a:endParaRPr lang="en-US" sz="4000" dirty="0">
              <a:solidFill>
                <a:schemeClr val="bg1"/>
              </a:solidFill>
            </a:endParaRPr>
          </a:p>
          <a:p>
            <a:pPr lvl="2"/>
            <a:endParaRPr lang="en-US" sz="4000" dirty="0">
              <a:solidFill>
                <a:schemeClr val="bg1"/>
              </a:solidFill>
            </a:endParaRPr>
          </a:p>
          <a:p>
            <a:pPr lvl="2"/>
            <a:endParaRPr lang="en-US" sz="4000" dirty="0">
              <a:solidFill>
                <a:schemeClr val="bg1"/>
              </a:solidFill>
            </a:endParaRPr>
          </a:p>
          <a:p>
            <a:pPr marL="571500" indent="-571500">
              <a:buFont typeface="Arial" panose="020B0604020202020204" pitchFamily="34" charset="0"/>
              <a:buChar char="•"/>
            </a:pPr>
            <a:r>
              <a:rPr lang="en-US" sz="4000" dirty="0">
                <a:solidFill>
                  <a:schemeClr val="bg1"/>
                </a:solidFill>
              </a:rPr>
              <a:t>Extended testing</a:t>
            </a:r>
          </a:p>
          <a:p>
            <a:pPr marL="1485900" lvl="2" indent="-571500">
              <a:buFont typeface="Arial" panose="020B0604020202020204" pitchFamily="34" charset="0"/>
              <a:buChar char="•"/>
            </a:pPr>
            <a:r>
              <a:rPr lang="en-US" sz="4000" dirty="0">
                <a:solidFill>
                  <a:schemeClr val="bg1"/>
                </a:solidFill>
              </a:rPr>
              <a:t>Assess battery life and recharge times to optimize battery configuration.</a:t>
            </a:r>
          </a:p>
          <a:p>
            <a:pPr marL="1485900" lvl="2" indent="-571500">
              <a:buFont typeface="Arial" panose="020B0604020202020204" pitchFamily="34" charset="0"/>
              <a:buChar char="•"/>
            </a:pPr>
            <a:r>
              <a:rPr lang="en-US" sz="4000" dirty="0">
                <a:solidFill>
                  <a:schemeClr val="bg1"/>
                </a:solidFill>
              </a:rPr>
              <a:t>Conduct user testing to evaluate device usability and gather feedback.</a:t>
            </a:r>
          </a:p>
        </p:txBody>
      </p:sp>
      <p:graphicFrame>
        <p:nvGraphicFramePr>
          <p:cNvPr id="5" name="Table 4">
            <a:extLst>
              <a:ext uri="{FF2B5EF4-FFF2-40B4-BE49-F238E27FC236}">
                <a16:creationId xmlns:a16="http://schemas.microsoft.com/office/drawing/2014/main" id="{84E8E91A-E266-F69C-B98B-90129D82769E}"/>
              </a:ext>
            </a:extLst>
          </p:cNvPr>
          <p:cNvGraphicFramePr>
            <a:graphicFrameLocks noGrp="1"/>
          </p:cNvGraphicFramePr>
          <p:nvPr>
            <p:extLst>
              <p:ext uri="{D42A27DB-BD31-4B8C-83A1-F6EECF244321}">
                <p14:modId xmlns:p14="http://schemas.microsoft.com/office/powerpoint/2010/main" val="3819703489"/>
              </p:ext>
            </p:extLst>
          </p:nvPr>
        </p:nvGraphicFramePr>
        <p:xfrm>
          <a:off x="1828800" y="3820856"/>
          <a:ext cx="12725400" cy="1850596"/>
        </p:xfrm>
        <a:graphic>
          <a:graphicData uri="http://schemas.openxmlformats.org/drawingml/2006/table">
            <a:tbl>
              <a:tblPr firstRow="1" bandRow="1">
                <a:tableStyleId>{5C22544A-7EE6-4342-B048-85BDC9FD1C3A}</a:tableStyleId>
              </a:tblPr>
              <a:tblGrid>
                <a:gridCol w="6362700">
                  <a:extLst>
                    <a:ext uri="{9D8B030D-6E8A-4147-A177-3AD203B41FA5}">
                      <a16:colId xmlns:a16="http://schemas.microsoft.com/office/drawing/2014/main" val="2929487407"/>
                    </a:ext>
                  </a:extLst>
                </a:gridCol>
                <a:gridCol w="6362700">
                  <a:extLst>
                    <a:ext uri="{9D8B030D-6E8A-4147-A177-3AD203B41FA5}">
                      <a16:colId xmlns:a16="http://schemas.microsoft.com/office/drawing/2014/main" val="737955122"/>
                    </a:ext>
                  </a:extLst>
                </a:gridCol>
              </a:tblGrid>
              <a:tr h="462649">
                <a:tc>
                  <a:txBody>
                    <a:bodyPr/>
                    <a:lstStyle/>
                    <a:p>
                      <a:r>
                        <a:rPr lang="en-US" sz="2400" dirty="0"/>
                        <a:t>Sensor</a:t>
                      </a:r>
                    </a:p>
                  </a:txBody>
                  <a:tcPr/>
                </a:tc>
                <a:tc>
                  <a:txBody>
                    <a:bodyPr/>
                    <a:lstStyle/>
                    <a:p>
                      <a:r>
                        <a:rPr lang="en-US" sz="2400" dirty="0"/>
                        <a:t>Price (Rs.)</a:t>
                      </a:r>
                    </a:p>
                  </a:txBody>
                  <a:tcPr/>
                </a:tc>
                <a:extLst>
                  <a:ext uri="{0D108BD9-81ED-4DB2-BD59-A6C34878D82A}">
                    <a16:rowId xmlns:a16="http://schemas.microsoft.com/office/drawing/2014/main" val="2596586016"/>
                  </a:ext>
                </a:extLst>
              </a:tr>
              <a:tr h="462649">
                <a:tc>
                  <a:txBody>
                    <a:bodyPr/>
                    <a:lstStyle/>
                    <a:p>
                      <a:r>
                        <a:rPr lang="en-US" sz="2400" dirty="0"/>
                        <a:t>TDS sensor</a:t>
                      </a:r>
                    </a:p>
                  </a:txBody>
                  <a:tcPr/>
                </a:tc>
                <a:tc>
                  <a:txBody>
                    <a:bodyPr/>
                    <a:lstStyle/>
                    <a:p>
                      <a:r>
                        <a:rPr lang="en-US" sz="2400" dirty="0"/>
                        <a:t>3350</a:t>
                      </a:r>
                    </a:p>
                  </a:txBody>
                  <a:tcPr/>
                </a:tc>
                <a:extLst>
                  <a:ext uri="{0D108BD9-81ED-4DB2-BD59-A6C34878D82A}">
                    <a16:rowId xmlns:a16="http://schemas.microsoft.com/office/drawing/2014/main" val="590289728"/>
                  </a:ext>
                </a:extLst>
              </a:tr>
              <a:tr h="462649">
                <a:tc>
                  <a:txBody>
                    <a:bodyPr/>
                    <a:lstStyle/>
                    <a:p>
                      <a:r>
                        <a:rPr lang="en-US" sz="2400" dirty="0"/>
                        <a:t>Temperature and humidity sensor</a:t>
                      </a:r>
                    </a:p>
                  </a:txBody>
                  <a:tcPr/>
                </a:tc>
                <a:tc>
                  <a:txBody>
                    <a:bodyPr/>
                    <a:lstStyle/>
                    <a:p>
                      <a:r>
                        <a:rPr lang="en-US" sz="2400" dirty="0"/>
                        <a:t>230</a:t>
                      </a:r>
                    </a:p>
                  </a:txBody>
                  <a:tcPr/>
                </a:tc>
                <a:extLst>
                  <a:ext uri="{0D108BD9-81ED-4DB2-BD59-A6C34878D82A}">
                    <a16:rowId xmlns:a16="http://schemas.microsoft.com/office/drawing/2014/main" val="1776539550"/>
                  </a:ext>
                </a:extLst>
              </a:tr>
              <a:tr h="462649">
                <a:tc>
                  <a:txBody>
                    <a:bodyPr/>
                    <a:lstStyle/>
                    <a:p>
                      <a:r>
                        <a:rPr lang="en-US" sz="2400" dirty="0"/>
                        <a:t>MQ-2 gas sensor</a:t>
                      </a:r>
                    </a:p>
                  </a:txBody>
                  <a:tcPr/>
                </a:tc>
                <a:tc>
                  <a:txBody>
                    <a:bodyPr/>
                    <a:lstStyle/>
                    <a:p>
                      <a:r>
                        <a:rPr lang="en-US" sz="2400" dirty="0"/>
                        <a:t>580</a:t>
                      </a:r>
                    </a:p>
                  </a:txBody>
                  <a:tcPr/>
                </a:tc>
                <a:extLst>
                  <a:ext uri="{0D108BD9-81ED-4DB2-BD59-A6C34878D82A}">
                    <a16:rowId xmlns:a16="http://schemas.microsoft.com/office/drawing/2014/main" val="46234399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 calcmode="lin" valueType="num">
                                      <p:cBhvr additive="base">
                                        <p:cTn id="3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503</TotalTime>
  <Words>304</Words>
  <Application>Microsoft Office PowerPoint</Application>
  <PresentationFormat>Custom</PresentationFormat>
  <Paragraphs>62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Black Mango Medium</vt:lpstr>
      <vt:lpstr>Poppins Light</vt:lpstr>
      <vt:lpstr>Arial</vt:lpstr>
      <vt:lpstr>Calibri</vt:lpstr>
      <vt:lpstr>TT Drugs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Aesthetic Project Proposal Presentation</dc:title>
  <cp:lastModifiedBy>Pankaja Balasooriya</cp:lastModifiedBy>
  <cp:revision>12</cp:revision>
  <dcterms:created xsi:type="dcterms:W3CDTF">2006-08-16T00:00:00Z</dcterms:created>
  <dcterms:modified xsi:type="dcterms:W3CDTF">2024-05-05T13:36:53Z</dcterms:modified>
  <dc:identifier>DAGDC5Kv2zo</dc:identifier>
</cp:coreProperties>
</file>